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0"/>
  </p:notesMasterIdLst>
  <p:sldIdLst>
    <p:sldId id="279" r:id="rId2"/>
    <p:sldId id="309" r:id="rId3"/>
    <p:sldId id="296" r:id="rId4"/>
    <p:sldId id="306" r:id="rId5"/>
    <p:sldId id="307" r:id="rId6"/>
    <p:sldId id="291" r:id="rId7"/>
    <p:sldId id="308" r:id="rId8"/>
    <p:sldId id="298" r:id="rId9"/>
    <p:sldId id="299" r:id="rId10"/>
    <p:sldId id="300" r:id="rId11"/>
    <p:sldId id="302" r:id="rId12"/>
    <p:sldId id="303" r:id="rId13"/>
    <p:sldId id="315" r:id="rId14"/>
    <p:sldId id="316" r:id="rId15"/>
    <p:sldId id="312" r:id="rId16"/>
    <p:sldId id="313" r:id="rId17"/>
    <p:sldId id="321" r:id="rId18"/>
    <p:sldId id="317" r:id="rId19"/>
    <p:sldId id="322" r:id="rId20"/>
    <p:sldId id="318" r:id="rId21"/>
    <p:sldId id="323" r:id="rId22"/>
    <p:sldId id="319" r:id="rId23"/>
    <p:sldId id="324" r:id="rId24"/>
    <p:sldId id="320" r:id="rId25"/>
    <p:sldId id="326" r:id="rId26"/>
    <p:sldId id="311" r:id="rId27"/>
    <p:sldId id="295" r:id="rId28"/>
    <p:sldId id="28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01_06" initials="I" lastIdx="0" clrIdx="0">
    <p:extLst>
      <p:ext uri="{19B8F6BF-5375-455C-9EA6-DF929625EA0E}">
        <p15:presenceInfo xmlns:p15="http://schemas.microsoft.com/office/powerpoint/2012/main" userId="ICT01_0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728"/>
    <a:srgbClr val="EDD8AB"/>
    <a:srgbClr val="1F77B4"/>
    <a:srgbClr val="FF7F0E"/>
    <a:srgbClr val="2CA02C"/>
    <a:srgbClr val="9467BD"/>
    <a:srgbClr val="A1B502"/>
    <a:srgbClr val="008000"/>
    <a:srgbClr val="60981D"/>
    <a:srgbClr val="8B7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014" autoAdjust="0"/>
  </p:normalViewPr>
  <p:slideViewPr>
    <p:cSldViewPr snapToGrid="0">
      <p:cViewPr varScale="1">
        <p:scale>
          <a:sx n="62" d="100"/>
          <a:sy n="62" d="100"/>
        </p:scale>
        <p:origin x="78" y="12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7B13-4101-4D2A-8FF3-235760A0B331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7D23E-41DB-43DF-BB2C-218A848D0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9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41816" y="2873214"/>
            <a:ext cx="8508369" cy="1111573"/>
          </a:xfrm>
        </p:spPr>
        <p:txBody>
          <a:bodyPr anchor="ctr">
            <a:prstTxWarp prst="textStop">
              <a:avLst>
                <a:gd name="adj" fmla="val 14286"/>
              </a:avLst>
            </a:prstTxWarp>
            <a:normAutofit/>
          </a:bodyPr>
          <a:lstStyle>
            <a:lvl1pPr algn="ctr">
              <a:defRPr sz="36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64182" y="5794398"/>
            <a:ext cx="3463636" cy="627183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2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마지막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019112"/>
            <a:ext cx="12192000" cy="838888"/>
          </a:xfrm>
          <a:prstGeom prst="rect">
            <a:avLst/>
          </a:pr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9050"/>
            <a:ext cx="12192000" cy="838888"/>
          </a:xfrm>
          <a:prstGeom prst="rect">
            <a:avLst/>
          </a:prstGeom>
          <a:solidFill>
            <a:srgbClr val="9FB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977900" y="330201"/>
            <a:ext cx="2349500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0" hasCustomPrompt="1"/>
          </p:nvPr>
        </p:nvSpPr>
        <p:spPr>
          <a:xfrm>
            <a:off x="317502" y="4308841"/>
            <a:ext cx="2774042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1</a:t>
            </a:r>
            <a:endParaRPr lang="ko-KR" altLang="en-US" dirty="0"/>
          </a:p>
        </p:txBody>
      </p:sp>
      <p:sp>
        <p:nvSpPr>
          <p:cNvPr id="31" name="텍스트 개체 틀 29"/>
          <p:cNvSpPr>
            <a:spLocks noGrp="1"/>
          </p:cNvSpPr>
          <p:nvPr>
            <p:ph type="body" sz="quarter" idx="11" hasCustomPrompt="1"/>
          </p:nvPr>
        </p:nvSpPr>
        <p:spPr>
          <a:xfrm>
            <a:off x="317501" y="4882308"/>
            <a:ext cx="3009899" cy="1802520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4" name="텍스트 개체 틀 29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1" y="2171996"/>
            <a:ext cx="2859776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2</a:t>
            </a:r>
            <a:endParaRPr lang="ko-KR" altLang="en-US" dirty="0"/>
          </a:p>
        </p:txBody>
      </p:sp>
      <p:sp>
        <p:nvSpPr>
          <p:cNvPr id="35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17501" y="2760697"/>
            <a:ext cx="3124335" cy="1407858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6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5896028" y="1347774"/>
            <a:ext cx="3867097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3</a:t>
            </a:r>
            <a:endParaRPr lang="ko-KR" altLang="en-US" dirty="0"/>
          </a:p>
        </p:txBody>
      </p:sp>
      <p:sp>
        <p:nvSpPr>
          <p:cNvPr id="3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6168326" y="1902815"/>
            <a:ext cx="3799587" cy="674233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8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8530305" y="2577048"/>
            <a:ext cx="3461670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4</a:t>
            </a:r>
            <a:endParaRPr lang="ko-KR" altLang="en-US" dirty="0"/>
          </a:p>
        </p:txBody>
      </p:sp>
      <p:sp>
        <p:nvSpPr>
          <p:cNvPr id="39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8791031" y="3165749"/>
            <a:ext cx="3258094" cy="120273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  <p:sp>
        <p:nvSpPr>
          <p:cNvPr id="40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8583372" y="4524003"/>
            <a:ext cx="3360978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5</a:t>
            </a:r>
            <a:endParaRPr lang="ko-KR" altLang="en-US" dirty="0"/>
          </a:p>
        </p:txBody>
      </p:sp>
      <p:sp>
        <p:nvSpPr>
          <p:cNvPr id="41" name="텍스트 개체 틀 29"/>
          <p:cNvSpPr>
            <a:spLocks noGrp="1"/>
          </p:cNvSpPr>
          <p:nvPr>
            <p:ph type="body" sz="quarter" idx="19" hasCustomPrompt="1"/>
          </p:nvPr>
        </p:nvSpPr>
        <p:spPr>
          <a:xfrm>
            <a:off x="8844098" y="5112704"/>
            <a:ext cx="3205027" cy="157212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9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연표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>
            <a:off x="6019800" y="2425691"/>
            <a:ext cx="4605338" cy="1020485"/>
          </a:xfrm>
          <a:custGeom>
            <a:avLst/>
            <a:gdLst>
              <a:gd name="connsiteX0" fmla="*/ 4448572 w 4605338"/>
              <a:gd name="connsiteY0" fmla="*/ 0 h 1020485"/>
              <a:gd name="connsiteX1" fmla="*/ 4605338 w 4605338"/>
              <a:gd name="connsiteY1" fmla="*/ 156766 h 1020485"/>
              <a:gd name="connsiteX2" fmla="*/ 4448572 w 4605338"/>
              <a:gd name="connsiteY2" fmla="*/ 313532 h 1020485"/>
              <a:gd name="connsiteX3" fmla="*/ 4337722 w 4605338"/>
              <a:gd name="connsiteY3" fmla="*/ 267616 h 1020485"/>
              <a:gd name="connsiteX4" fmla="*/ 4312130 w 4605338"/>
              <a:gd name="connsiteY4" fmla="*/ 229658 h 1020485"/>
              <a:gd name="connsiteX5" fmla="*/ 281043 w 4605338"/>
              <a:gd name="connsiteY5" fmla="*/ 229658 h 1020485"/>
              <a:gd name="connsiteX6" fmla="*/ 153446 w 4605338"/>
              <a:gd name="connsiteY6" fmla="*/ 357255 h 1020485"/>
              <a:gd name="connsiteX7" fmla="*/ 153446 w 4605338"/>
              <a:gd name="connsiteY7" fmla="*/ 634723 h 1020485"/>
              <a:gd name="connsiteX8" fmla="*/ 152400 w 4605338"/>
              <a:gd name="connsiteY8" fmla="*/ 634723 h 1020485"/>
              <a:gd name="connsiteX9" fmla="*/ 152400 w 4605338"/>
              <a:gd name="connsiteY9" fmla="*/ 1020485 h 1020485"/>
              <a:gd name="connsiteX10" fmla="*/ 0 w 4605338"/>
              <a:gd name="connsiteY10" fmla="*/ 1020485 h 1020485"/>
              <a:gd name="connsiteX11" fmla="*/ 0 w 4605338"/>
              <a:gd name="connsiteY11" fmla="*/ 634723 h 1020485"/>
              <a:gd name="connsiteX12" fmla="*/ 0 w 4605338"/>
              <a:gd name="connsiteY12" fmla="*/ 357255 h 1020485"/>
              <a:gd name="connsiteX13" fmla="*/ 0 w 4605338"/>
              <a:gd name="connsiteY13" fmla="*/ 353228 h 1020485"/>
              <a:gd name="connsiteX14" fmla="*/ 813 w 4605338"/>
              <a:gd name="connsiteY14" fmla="*/ 353228 h 1020485"/>
              <a:gd name="connsiteX15" fmla="*/ 22086 w 4605338"/>
              <a:gd name="connsiteY15" fmla="*/ 247860 h 1020485"/>
              <a:gd name="connsiteX16" fmla="*/ 281043 w 4605338"/>
              <a:gd name="connsiteY16" fmla="*/ 76212 h 1020485"/>
              <a:gd name="connsiteX17" fmla="*/ 4317296 w 4605338"/>
              <a:gd name="connsiteY17" fmla="*/ 76212 h 1020485"/>
              <a:gd name="connsiteX18" fmla="*/ 4337722 w 4605338"/>
              <a:gd name="connsiteY18" fmla="*/ 45916 h 1020485"/>
              <a:gd name="connsiteX19" fmla="*/ 4448572 w 4605338"/>
              <a:gd name="connsiteY19" fmla="*/ 0 h 10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1020485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2130" y="229658"/>
                </a:lnTo>
                <a:lnTo>
                  <a:pt x="281043" y="229658"/>
                </a:lnTo>
                <a:cubicBezTo>
                  <a:pt x="210573" y="229658"/>
                  <a:pt x="153446" y="286785"/>
                  <a:pt x="153446" y="357255"/>
                </a:cubicBezTo>
                <a:lnTo>
                  <a:pt x="153446" y="634723"/>
                </a:lnTo>
                <a:lnTo>
                  <a:pt x="152400" y="634723"/>
                </a:lnTo>
                <a:lnTo>
                  <a:pt x="152400" y="1020485"/>
                </a:lnTo>
                <a:lnTo>
                  <a:pt x="0" y="1020485"/>
                </a:lnTo>
                <a:lnTo>
                  <a:pt x="0" y="634723"/>
                </a:lnTo>
                <a:lnTo>
                  <a:pt x="0" y="357255"/>
                </a:lnTo>
                <a:lnTo>
                  <a:pt x="0" y="353228"/>
                </a:lnTo>
                <a:lnTo>
                  <a:pt x="813" y="353228"/>
                </a:lnTo>
                <a:lnTo>
                  <a:pt x="22086" y="247860"/>
                </a:lnTo>
                <a:cubicBezTo>
                  <a:pt x="64751" y="146990"/>
                  <a:pt x="164631" y="76212"/>
                  <a:pt x="281043" y="76212"/>
                </a:cubicBezTo>
                <a:lnTo>
                  <a:pt x="4317296" y="76212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자유형: 도형 7"/>
          <p:cNvSpPr/>
          <p:nvPr/>
        </p:nvSpPr>
        <p:spPr>
          <a:xfrm>
            <a:off x="6019800" y="5983901"/>
            <a:ext cx="4605338" cy="874099"/>
          </a:xfrm>
          <a:custGeom>
            <a:avLst/>
            <a:gdLst>
              <a:gd name="connsiteX0" fmla="*/ 4448572 w 4605338"/>
              <a:gd name="connsiteY0" fmla="*/ 0 h 874099"/>
              <a:gd name="connsiteX1" fmla="*/ 4605338 w 4605338"/>
              <a:gd name="connsiteY1" fmla="*/ 156766 h 874099"/>
              <a:gd name="connsiteX2" fmla="*/ 4448572 w 4605338"/>
              <a:gd name="connsiteY2" fmla="*/ 313532 h 874099"/>
              <a:gd name="connsiteX3" fmla="*/ 4337722 w 4605338"/>
              <a:gd name="connsiteY3" fmla="*/ 267616 h 874099"/>
              <a:gd name="connsiteX4" fmla="*/ 4318000 w 4605338"/>
              <a:gd name="connsiteY4" fmla="*/ 238365 h 874099"/>
              <a:gd name="connsiteX5" fmla="*/ 4315527 w 4605338"/>
              <a:gd name="connsiteY5" fmla="*/ 234697 h 874099"/>
              <a:gd name="connsiteX6" fmla="*/ 281043 w 4605338"/>
              <a:gd name="connsiteY6" fmla="*/ 234697 h 874099"/>
              <a:gd name="connsiteX7" fmla="*/ 153446 w 4605338"/>
              <a:gd name="connsiteY7" fmla="*/ 362294 h 874099"/>
              <a:gd name="connsiteX8" fmla="*/ 153446 w 4605338"/>
              <a:gd name="connsiteY8" fmla="*/ 639762 h 874099"/>
              <a:gd name="connsiteX9" fmla="*/ 152400 w 4605338"/>
              <a:gd name="connsiteY9" fmla="*/ 639762 h 874099"/>
              <a:gd name="connsiteX10" fmla="*/ 152400 w 4605338"/>
              <a:gd name="connsiteY10" fmla="*/ 874099 h 874099"/>
              <a:gd name="connsiteX11" fmla="*/ 0 w 4605338"/>
              <a:gd name="connsiteY11" fmla="*/ 874099 h 874099"/>
              <a:gd name="connsiteX12" fmla="*/ 0 w 4605338"/>
              <a:gd name="connsiteY12" fmla="*/ 639762 h 874099"/>
              <a:gd name="connsiteX13" fmla="*/ 0 w 4605338"/>
              <a:gd name="connsiteY13" fmla="*/ 580455 h 874099"/>
              <a:gd name="connsiteX14" fmla="*/ 0 w 4605338"/>
              <a:gd name="connsiteY14" fmla="*/ 362294 h 874099"/>
              <a:gd name="connsiteX15" fmla="*/ 281043 w 4605338"/>
              <a:gd name="connsiteY15" fmla="*/ 81251 h 874099"/>
              <a:gd name="connsiteX16" fmla="*/ 4313898 w 4605338"/>
              <a:gd name="connsiteY16" fmla="*/ 81251 h 874099"/>
              <a:gd name="connsiteX17" fmla="*/ 4318000 w 4605338"/>
              <a:gd name="connsiteY17" fmla="*/ 75168 h 874099"/>
              <a:gd name="connsiteX18" fmla="*/ 4337722 w 4605338"/>
              <a:gd name="connsiteY18" fmla="*/ 45916 h 874099"/>
              <a:gd name="connsiteX19" fmla="*/ 4448572 w 4605338"/>
              <a:gd name="connsiteY19" fmla="*/ 0 h 87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874099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6"/>
                  <a:pt x="4337722" y="267616"/>
                </a:cubicBezTo>
                <a:lnTo>
                  <a:pt x="4318000" y="238365"/>
                </a:lnTo>
                <a:lnTo>
                  <a:pt x="4315527" y="234697"/>
                </a:lnTo>
                <a:lnTo>
                  <a:pt x="281043" y="234697"/>
                </a:lnTo>
                <a:cubicBezTo>
                  <a:pt x="210573" y="234697"/>
                  <a:pt x="153446" y="291824"/>
                  <a:pt x="153446" y="362294"/>
                </a:cubicBezTo>
                <a:lnTo>
                  <a:pt x="153446" y="639762"/>
                </a:lnTo>
                <a:lnTo>
                  <a:pt x="152400" y="639762"/>
                </a:lnTo>
                <a:lnTo>
                  <a:pt x="152400" y="874099"/>
                </a:lnTo>
                <a:lnTo>
                  <a:pt x="0" y="874099"/>
                </a:lnTo>
                <a:lnTo>
                  <a:pt x="0" y="639762"/>
                </a:lnTo>
                <a:lnTo>
                  <a:pt x="0" y="580455"/>
                </a:lnTo>
                <a:lnTo>
                  <a:pt x="0" y="362294"/>
                </a:lnTo>
                <a:cubicBezTo>
                  <a:pt x="0" y="207078"/>
                  <a:pt x="125827" y="81251"/>
                  <a:pt x="281043" y="81251"/>
                </a:cubicBezTo>
                <a:lnTo>
                  <a:pt x="4313898" y="81251"/>
                </a:lnTo>
                <a:lnTo>
                  <a:pt x="4318000" y="75168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자유형: 도형 8"/>
          <p:cNvSpPr/>
          <p:nvPr/>
        </p:nvSpPr>
        <p:spPr>
          <a:xfrm>
            <a:off x="1566863" y="3069270"/>
            <a:ext cx="4605337" cy="1507479"/>
          </a:xfrm>
          <a:custGeom>
            <a:avLst/>
            <a:gdLst>
              <a:gd name="connsiteX0" fmla="*/ 156766 w 4605337"/>
              <a:gd name="connsiteY0" fmla="*/ 0 h 1507479"/>
              <a:gd name="connsiteX1" fmla="*/ 267616 w 4605337"/>
              <a:gd name="connsiteY1" fmla="*/ 45916 h 1507479"/>
              <a:gd name="connsiteX2" fmla="*/ 287337 w 4605337"/>
              <a:gd name="connsiteY2" fmla="*/ 75166 h 1507479"/>
              <a:gd name="connsiteX3" fmla="*/ 287337 w 4605337"/>
              <a:gd name="connsiteY3" fmla="*/ 75017 h 1507479"/>
              <a:gd name="connsiteX4" fmla="*/ 4324294 w 4605337"/>
              <a:gd name="connsiteY4" fmla="*/ 75017 h 1507479"/>
              <a:gd name="connsiteX5" fmla="*/ 4605337 w 4605337"/>
              <a:gd name="connsiteY5" fmla="*/ 356060 h 1507479"/>
              <a:gd name="connsiteX6" fmla="*/ 4605337 w 4605337"/>
              <a:gd name="connsiteY6" fmla="*/ 582614 h 1507479"/>
              <a:gd name="connsiteX7" fmla="*/ 4605337 w 4605337"/>
              <a:gd name="connsiteY7" fmla="*/ 633528 h 1507479"/>
              <a:gd name="connsiteX8" fmla="*/ 4605337 w 4605337"/>
              <a:gd name="connsiteY8" fmla="*/ 1507479 h 1507479"/>
              <a:gd name="connsiteX9" fmla="*/ 4452937 w 4605337"/>
              <a:gd name="connsiteY9" fmla="*/ 1507479 h 1507479"/>
              <a:gd name="connsiteX10" fmla="*/ 4452937 w 4605337"/>
              <a:gd name="connsiteY10" fmla="*/ 633528 h 1507479"/>
              <a:gd name="connsiteX11" fmla="*/ 4451891 w 4605337"/>
              <a:gd name="connsiteY11" fmla="*/ 633528 h 1507479"/>
              <a:gd name="connsiteX12" fmla="*/ 4451891 w 4605337"/>
              <a:gd name="connsiteY12" fmla="*/ 356060 h 1507479"/>
              <a:gd name="connsiteX13" fmla="*/ 4324294 w 4605337"/>
              <a:gd name="connsiteY13" fmla="*/ 228463 h 1507479"/>
              <a:gd name="connsiteX14" fmla="*/ 294014 w 4605337"/>
              <a:gd name="connsiteY14" fmla="*/ 228463 h 1507479"/>
              <a:gd name="connsiteX15" fmla="*/ 267616 w 4605337"/>
              <a:gd name="connsiteY15" fmla="*/ 267616 h 1507479"/>
              <a:gd name="connsiteX16" fmla="*/ 156766 w 4605337"/>
              <a:gd name="connsiteY16" fmla="*/ 313532 h 1507479"/>
              <a:gd name="connsiteX17" fmla="*/ 0 w 4605337"/>
              <a:gd name="connsiteY17" fmla="*/ 156766 h 1507479"/>
              <a:gd name="connsiteX18" fmla="*/ 156766 w 4605337"/>
              <a:gd name="connsiteY18" fmla="*/ 0 h 150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05337" h="1507479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7337" y="75166"/>
                </a:lnTo>
                <a:lnTo>
                  <a:pt x="287337" y="75017"/>
                </a:lnTo>
                <a:lnTo>
                  <a:pt x="4324294" y="75017"/>
                </a:lnTo>
                <a:cubicBezTo>
                  <a:pt x="4479510" y="75017"/>
                  <a:pt x="4605337" y="200844"/>
                  <a:pt x="4605337" y="356060"/>
                </a:cubicBezTo>
                <a:lnTo>
                  <a:pt x="4605337" y="582614"/>
                </a:lnTo>
                <a:lnTo>
                  <a:pt x="4605337" y="633528"/>
                </a:lnTo>
                <a:lnTo>
                  <a:pt x="4605337" y="1507479"/>
                </a:lnTo>
                <a:lnTo>
                  <a:pt x="4452937" y="1507479"/>
                </a:lnTo>
                <a:lnTo>
                  <a:pt x="4452937" y="633528"/>
                </a:lnTo>
                <a:lnTo>
                  <a:pt x="4451891" y="633528"/>
                </a:lnTo>
                <a:lnTo>
                  <a:pt x="4451891" y="356060"/>
                </a:lnTo>
                <a:cubicBezTo>
                  <a:pt x="4451891" y="285590"/>
                  <a:pt x="4394764" y="228463"/>
                  <a:pt x="4324294" y="228463"/>
                </a:cubicBezTo>
                <a:lnTo>
                  <a:pt x="294014" y="228463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/>
          <p:cNvSpPr/>
          <p:nvPr/>
        </p:nvSpPr>
        <p:spPr>
          <a:xfrm>
            <a:off x="6019800" y="4214165"/>
            <a:ext cx="4605338" cy="1078213"/>
          </a:xfrm>
          <a:custGeom>
            <a:avLst/>
            <a:gdLst>
              <a:gd name="connsiteX0" fmla="*/ 4448572 w 4605338"/>
              <a:gd name="connsiteY0" fmla="*/ 0 h 1078213"/>
              <a:gd name="connsiteX1" fmla="*/ 4605338 w 4605338"/>
              <a:gd name="connsiteY1" fmla="*/ 156766 h 1078213"/>
              <a:gd name="connsiteX2" fmla="*/ 4448572 w 4605338"/>
              <a:gd name="connsiteY2" fmla="*/ 313532 h 1078213"/>
              <a:gd name="connsiteX3" fmla="*/ 4337722 w 4605338"/>
              <a:gd name="connsiteY3" fmla="*/ 267616 h 1078213"/>
              <a:gd name="connsiteX4" fmla="*/ 4313355 w 4605338"/>
              <a:gd name="connsiteY4" fmla="*/ 231476 h 1078213"/>
              <a:gd name="connsiteX5" fmla="*/ 281043 w 4605338"/>
              <a:gd name="connsiteY5" fmla="*/ 231476 h 1078213"/>
              <a:gd name="connsiteX6" fmla="*/ 153446 w 4605338"/>
              <a:gd name="connsiteY6" fmla="*/ 359073 h 1078213"/>
              <a:gd name="connsiteX7" fmla="*/ 153446 w 4605338"/>
              <a:gd name="connsiteY7" fmla="*/ 636541 h 1078213"/>
              <a:gd name="connsiteX8" fmla="*/ 152400 w 4605338"/>
              <a:gd name="connsiteY8" fmla="*/ 636541 h 1078213"/>
              <a:gd name="connsiteX9" fmla="*/ 152400 w 4605338"/>
              <a:gd name="connsiteY9" fmla="*/ 1078213 h 1078213"/>
              <a:gd name="connsiteX10" fmla="*/ 0 w 4605338"/>
              <a:gd name="connsiteY10" fmla="*/ 1078213 h 1078213"/>
              <a:gd name="connsiteX11" fmla="*/ 0 w 4605338"/>
              <a:gd name="connsiteY11" fmla="*/ 636541 h 1078213"/>
              <a:gd name="connsiteX12" fmla="*/ 0 w 4605338"/>
              <a:gd name="connsiteY12" fmla="*/ 581006 h 1078213"/>
              <a:gd name="connsiteX13" fmla="*/ 0 w 4605338"/>
              <a:gd name="connsiteY13" fmla="*/ 359073 h 1078213"/>
              <a:gd name="connsiteX14" fmla="*/ 281043 w 4605338"/>
              <a:gd name="connsiteY14" fmla="*/ 78030 h 1078213"/>
              <a:gd name="connsiteX15" fmla="*/ 4316070 w 4605338"/>
              <a:gd name="connsiteY15" fmla="*/ 78030 h 1078213"/>
              <a:gd name="connsiteX16" fmla="*/ 4337722 w 4605338"/>
              <a:gd name="connsiteY16" fmla="*/ 45916 h 1078213"/>
              <a:gd name="connsiteX17" fmla="*/ 4448572 w 4605338"/>
              <a:gd name="connsiteY17" fmla="*/ 0 h 10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8" h="1078213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3355" y="231476"/>
                </a:lnTo>
                <a:lnTo>
                  <a:pt x="281043" y="231476"/>
                </a:lnTo>
                <a:cubicBezTo>
                  <a:pt x="210573" y="231476"/>
                  <a:pt x="153446" y="288603"/>
                  <a:pt x="153446" y="359073"/>
                </a:cubicBezTo>
                <a:lnTo>
                  <a:pt x="153446" y="636541"/>
                </a:lnTo>
                <a:lnTo>
                  <a:pt x="152400" y="636541"/>
                </a:lnTo>
                <a:lnTo>
                  <a:pt x="152400" y="1078213"/>
                </a:lnTo>
                <a:lnTo>
                  <a:pt x="0" y="1078213"/>
                </a:lnTo>
                <a:lnTo>
                  <a:pt x="0" y="636541"/>
                </a:lnTo>
                <a:lnTo>
                  <a:pt x="0" y="581006"/>
                </a:lnTo>
                <a:lnTo>
                  <a:pt x="0" y="359073"/>
                </a:lnTo>
                <a:cubicBezTo>
                  <a:pt x="0" y="203857"/>
                  <a:pt x="125827" y="78030"/>
                  <a:pt x="281043" y="78030"/>
                </a:cubicBezTo>
                <a:lnTo>
                  <a:pt x="4316070" y="78030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/>
          <p:cNvSpPr/>
          <p:nvPr/>
        </p:nvSpPr>
        <p:spPr>
          <a:xfrm>
            <a:off x="1566863" y="4960793"/>
            <a:ext cx="4605337" cy="1420956"/>
          </a:xfrm>
          <a:custGeom>
            <a:avLst/>
            <a:gdLst>
              <a:gd name="connsiteX0" fmla="*/ 156766 w 4605337"/>
              <a:gd name="connsiteY0" fmla="*/ 0 h 1420956"/>
              <a:gd name="connsiteX1" fmla="*/ 267616 w 4605337"/>
              <a:gd name="connsiteY1" fmla="*/ 45916 h 1420956"/>
              <a:gd name="connsiteX2" fmla="*/ 288042 w 4605337"/>
              <a:gd name="connsiteY2" fmla="*/ 76212 h 1420956"/>
              <a:gd name="connsiteX3" fmla="*/ 4324294 w 4605337"/>
              <a:gd name="connsiteY3" fmla="*/ 76212 h 1420956"/>
              <a:gd name="connsiteX4" fmla="*/ 4605337 w 4605337"/>
              <a:gd name="connsiteY4" fmla="*/ 357255 h 1420956"/>
              <a:gd name="connsiteX5" fmla="*/ 4605337 w 4605337"/>
              <a:gd name="connsiteY5" fmla="*/ 610147 h 1420956"/>
              <a:gd name="connsiteX6" fmla="*/ 4605337 w 4605337"/>
              <a:gd name="connsiteY6" fmla="*/ 634723 h 1420956"/>
              <a:gd name="connsiteX7" fmla="*/ 4605337 w 4605337"/>
              <a:gd name="connsiteY7" fmla="*/ 1420956 h 1420956"/>
              <a:gd name="connsiteX8" fmla="*/ 4452937 w 4605337"/>
              <a:gd name="connsiteY8" fmla="*/ 1420956 h 1420956"/>
              <a:gd name="connsiteX9" fmla="*/ 4452937 w 4605337"/>
              <a:gd name="connsiteY9" fmla="*/ 634723 h 1420956"/>
              <a:gd name="connsiteX10" fmla="*/ 4451891 w 4605337"/>
              <a:gd name="connsiteY10" fmla="*/ 634723 h 1420956"/>
              <a:gd name="connsiteX11" fmla="*/ 4451891 w 4605337"/>
              <a:gd name="connsiteY11" fmla="*/ 357255 h 1420956"/>
              <a:gd name="connsiteX12" fmla="*/ 4324294 w 4605337"/>
              <a:gd name="connsiteY12" fmla="*/ 229658 h 1420956"/>
              <a:gd name="connsiteX13" fmla="*/ 293208 w 4605337"/>
              <a:gd name="connsiteY13" fmla="*/ 229658 h 1420956"/>
              <a:gd name="connsiteX14" fmla="*/ 267616 w 4605337"/>
              <a:gd name="connsiteY14" fmla="*/ 267616 h 1420956"/>
              <a:gd name="connsiteX15" fmla="*/ 156766 w 4605337"/>
              <a:gd name="connsiteY15" fmla="*/ 313532 h 1420956"/>
              <a:gd name="connsiteX16" fmla="*/ 0 w 4605337"/>
              <a:gd name="connsiteY16" fmla="*/ 156766 h 1420956"/>
              <a:gd name="connsiteX17" fmla="*/ 156766 w 4605337"/>
              <a:gd name="connsiteY17" fmla="*/ 0 h 142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7" h="1420956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8042" y="76212"/>
                </a:lnTo>
                <a:lnTo>
                  <a:pt x="4324294" y="76212"/>
                </a:lnTo>
                <a:cubicBezTo>
                  <a:pt x="4479510" y="76212"/>
                  <a:pt x="4605337" y="202039"/>
                  <a:pt x="4605337" y="357255"/>
                </a:cubicBezTo>
                <a:lnTo>
                  <a:pt x="4605337" y="610147"/>
                </a:lnTo>
                <a:lnTo>
                  <a:pt x="4605337" y="634723"/>
                </a:lnTo>
                <a:lnTo>
                  <a:pt x="4605337" y="1420956"/>
                </a:lnTo>
                <a:lnTo>
                  <a:pt x="4452937" y="1420956"/>
                </a:lnTo>
                <a:lnTo>
                  <a:pt x="4452937" y="634723"/>
                </a:lnTo>
                <a:lnTo>
                  <a:pt x="4451891" y="634723"/>
                </a:lnTo>
                <a:lnTo>
                  <a:pt x="4451891" y="357255"/>
                </a:lnTo>
                <a:cubicBezTo>
                  <a:pt x="4451891" y="286785"/>
                  <a:pt x="4394764" y="229658"/>
                  <a:pt x="4324294" y="229658"/>
                </a:cubicBezTo>
                <a:lnTo>
                  <a:pt x="293208" y="229658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15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7488337" y="4857447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7488337" y="3089884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9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7488337" y="1293256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1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1828801" y="3861267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3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1828801" y="1872971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46497" y="4770293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6" name="텍스트 개체 틀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46497" y="3000557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7" name="텍스트 개체 틀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46497" y="1208860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8" name="텍스트 개체 틀 24"/>
          <p:cNvSpPr>
            <a:spLocks noGrp="1"/>
          </p:cNvSpPr>
          <p:nvPr>
            <p:ph type="body" sz="quarter" idx="22" hasCustomPrompt="1"/>
          </p:nvPr>
        </p:nvSpPr>
        <p:spPr>
          <a:xfrm>
            <a:off x="4731602" y="3773498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9" name="텍스트 개체 틀 24"/>
          <p:cNvSpPr>
            <a:spLocks noGrp="1"/>
          </p:cNvSpPr>
          <p:nvPr>
            <p:ph type="body" sz="quarter" idx="23" hasCustomPrompt="1"/>
          </p:nvPr>
        </p:nvSpPr>
        <p:spPr>
          <a:xfrm>
            <a:off x="4731602" y="1789573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</p:spTree>
    <p:extLst>
      <p:ext uri="{BB962C8B-B14F-4D97-AF65-F5344CB8AC3E}">
        <p14:creationId xmlns:p14="http://schemas.microsoft.com/office/powerpoint/2010/main" val="39305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0"/>
          </p:nvPr>
        </p:nvSpPr>
        <p:spPr>
          <a:xfrm>
            <a:off x="533400" y="1704975"/>
            <a:ext cx="5353050" cy="45148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00800" y="2614785"/>
            <a:ext cx="4514850" cy="3605039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008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68561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6" hasCustomPrompt="1"/>
          </p:nvPr>
        </p:nvSpPr>
        <p:spPr>
          <a:xfrm>
            <a:off x="88138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/>
          </p:nvPr>
        </p:nvSpPr>
        <p:spPr>
          <a:xfrm>
            <a:off x="67722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689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5595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595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24534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24534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740505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1" name="그림 개체 틀 9"/>
          <p:cNvSpPr>
            <a:spLocks noGrp="1"/>
          </p:cNvSpPr>
          <p:nvPr>
            <p:ph type="pic" sz="quarter" idx="15"/>
          </p:nvPr>
        </p:nvSpPr>
        <p:spPr>
          <a:xfrm>
            <a:off x="6479444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273905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7"/>
          </p:nvPr>
        </p:nvSpPr>
        <p:spPr>
          <a:xfrm>
            <a:off x="7012844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34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601980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76300" y="1704975"/>
            <a:ext cx="4514850" cy="4514850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63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12477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32893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&amp;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33927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62750" y="2490960"/>
            <a:ext cx="4914900" cy="3938415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62750" y="1581150"/>
            <a:ext cx="491490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7"/>
          </p:nvPr>
        </p:nvSpPr>
        <p:spPr>
          <a:xfrm>
            <a:off x="6919912" y="2681482"/>
            <a:ext cx="4600576" cy="3557371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81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291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배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47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39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210 하얀바람 B" panose="02020603020101020101" pitchFamily="18" charset="-127"/>
          <a:ea typeface="210 하얀바람 B" panose="02020603020101020101" pitchFamily="18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www.jeju.go.kr/" TargetMode="External"/><Relationship Id="rId7" Type="http://schemas.openxmlformats.org/officeDocument/2006/relationships/hyperlink" Target="https://www.jejudatahub.net/" TargetMode="External"/><Relationship Id="rId12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hyperlink" Target="http://www.recycling-info.or.kr/" TargetMode="External"/><Relationship Id="rId5" Type="http://schemas.openxmlformats.org/officeDocument/2006/relationships/hyperlink" Target="http://kostat.go.kr/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hyperlink" Target="https://search.naver.com/p/crd/rd?m=1&amp;px=270&amp;py=195&amp;sx=270&amp;sy=195&amp;p=UAPouwp0J14ssPJYbNossssstaZ-060059&amp;q=%ED%86%B5%EA%B3%84%EC%A7%80%EB%A6%AC%EC%A0%95%EB%B3%B4%EC%84%9C%EB%B9%84%EC%8A%A4&amp;ie=utf8&amp;rev=1&amp;ssc=tab.nx.all&amp;f=nexearch&amp;w=nexearch&amp;s=4QIi8cdKYFZbjL%2Fm5ByGbA%3D%3D&amp;time=1579657278185&amp;a=vsd_bas*c.purl&amp;r=1&amp;i=a00000fa_b9a5633d2fb3d5e48f33b790&amp;u=https%3A%2F%2Fsgis.kostat.go.kr%2F&amp;cr=1" TargetMode="External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HY동녘M" pitchFamily="18" charset="-127"/>
                <a:ea typeface="HY동녘M" pitchFamily="18" charset="-127"/>
              </a:rPr>
              <a:t>재활용도움센터 위치 선정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68515" y="5776813"/>
            <a:ext cx="5785339" cy="627183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조</a:t>
            </a:r>
            <a:r>
              <a:rPr lang="en-US" altLang="ko-KR" dirty="0"/>
              <a:t>. </a:t>
            </a:r>
            <a:r>
              <a:rPr lang="ko-KR" altLang="en-US" dirty="0"/>
              <a:t>이소정 김대현 </a:t>
            </a:r>
            <a:r>
              <a:rPr lang="ko-KR" altLang="en-US" dirty="0" err="1"/>
              <a:t>현동엽</a:t>
            </a:r>
            <a:r>
              <a:rPr lang="ko-KR" altLang="en-US" dirty="0"/>
              <a:t> 박민혁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925447" y="2225141"/>
            <a:ext cx="747042" cy="805382"/>
            <a:chOff x="9925447" y="2225141"/>
            <a:chExt cx="747042" cy="805382"/>
          </a:xfrm>
        </p:grpSpPr>
        <p:sp>
          <p:nvSpPr>
            <p:cNvPr id="5" name="자유형 2"/>
            <p:cNvSpPr/>
            <p:nvPr/>
          </p:nvSpPr>
          <p:spPr>
            <a:xfrm rot="463061">
              <a:off x="10286111" y="2225141"/>
              <a:ext cx="386378" cy="805382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19"/>
            <p:cNvSpPr/>
            <p:nvPr/>
          </p:nvSpPr>
          <p:spPr>
            <a:xfrm flipH="1">
              <a:off x="9925447" y="2394172"/>
              <a:ext cx="294629" cy="614137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정규화 및 군집 수 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B3D139-D664-4729-8E97-47ACDF82D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9" y="3545152"/>
            <a:ext cx="3761995" cy="228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962019-0DC8-4B18-BE89-ED1BC4FEA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68" y="3545153"/>
            <a:ext cx="3761996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DBADF8-A91F-4414-864C-1B892132C6E4}"/>
              </a:ext>
            </a:extLst>
          </p:cNvPr>
          <p:cNvSpPr txBox="1"/>
          <p:nvPr/>
        </p:nvSpPr>
        <p:spPr>
          <a:xfrm>
            <a:off x="1029694" y="6036954"/>
            <a:ext cx="23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</a:t>
            </a:r>
            <a:r>
              <a:rPr lang="ko-KR" altLang="en-US" dirty="0"/>
              <a:t>정규화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81E12-DB45-47C1-A132-50A91BD2D153}"/>
              </a:ext>
            </a:extLst>
          </p:cNvPr>
          <p:cNvSpPr txBox="1"/>
          <p:nvPr/>
        </p:nvSpPr>
        <p:spPr>
          <a:xfrm>
            <a:off x="5092117" y="6036954"/>
            <a:ext cx="23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</a:t>
            </a:r>
            <a:r>
              <a:rPr lang="ko-KR" altLang="en-US" dirty="0"/>
              <a:t>정규화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EFBE5-B2A7-4F90-996A-3D600244BED7}"/>
              </a:ext>
            </a:extLst>
          </p:cNvPr>
          <p:cNvSpPr txBox="1"/>
          <p:nvPr/>
        </p:nvSpPr>
        <p:spPr>
          <a:xfrm>
            <a:off x="1979600" y="1597909"/>
            <a:ext cx="701172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Elbow </a:t>
            </a:r>
            <a:r>
              <a:rPr lang="ko-KR" altLang="en-US" dirty="0"/>
              <a:t>기법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 중심점에서 해당 클러스터 내의 점까지 거리 합산한 값으로 측정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값이 작을 수록 잘 </a:t>
            </a:r>
            <a:r>
              <a:rPr lang="ko-KR" altLang="en-US" dirty="0" err="1"/>
              <a:t>뭉쳐있음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팔꿈치</a:t>
            </a:r>
            <a:r>
              <a:rPr lang="en-US" altLang="ko-KR" dirty="0"/>
              <a:t>(Elbow)</a:t>
            </a:r>
            <a:r>
              <a:rPr lang="ko-KR" altLang="en-US" dirty="0"/>
              <a:t>부분이 잘 형성된 곳을 군집화 개수로 지정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2A9CD0-AD7A-479D-8FBF-E1A2A12BC0D2}"/>
              </a:ext>
            </a:extLst>
          </p:cNvPr>
          <p:cNvSpPr/>
          <p:nvPr/>
        </p:nvSpPr>
        <p:spPr>
          <a:xfrm>
            <a:off x="1132514" y="4951921"/>
            <a:ext cx="654041" cy="593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DD5000-AF43-4F12-A67C-596E71E66E7B}"/>
              </a:ext>
            </a:extLst>
          </p:cNvPr>
          <p:cNvSpPr/>
          <p:nvPr/>
        </p:nvSpPr>
        <p:spPr>
          <a:xfrm>
            <a:off x="5092117" y="4923167"/>
            <a:ext cx="653697" cy="592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C115585-8A35-4C8F-8C21-3D731AE2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14" y="3541141"/>
            <a:ext cx="4023436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BC6A76-9ED3-4ED1-B23A-70883B62E244}"/>
              </a:ext>
            </a:extLst>
          </p:cNvPr>
          <p:cNvSpPr txBox="1"/>
          <p:nvPr/>
        </p:nvSpPr>
        <p:spPr>
          <a:xfrm>
            <a:off x="9516861" y="6036954"/>
            <a:ext cx="158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12113D-22FB-4AE9-952D-07E7F650C9BF}"/>
              </a:ext>
            </a:extLst>
          </p:cNvPr>
          <p:cNvSpPr/>
          <p:nvPr/>
        </p:nvSpPr>
        <p:spPr>
          <a:xfrm>
            <a:off x="8991325" y="4849742"/>
            <a:ext cx="803698" cy="728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00652-3E2A-4ED0-8CD7-99C6450206BD}"/>
              </a:ext>
            </a:extLst>
          </p:cNvPr>
          <p:cNvSpPr txBox="1"/>
          <p:nvPr/>
        </p:nvSpPr>
        <p:spPr>
          <a:xfrm>
            <a:off x="67112" y="113601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Kmeans</a:t>
            </a:r>
            <a:r>
              <a:rPr lang="ko-KR" altLang="en-US" dirty="0"/>
              <a:t> 군집화</a:t>
            </a:r>
          </a:p>
        </p:txBody>
      </p:sp>
    </p:spTree>
    <p:extLst>
      <p:ext uri="{BB962C8B-B14F-4D97-AF65-F5344CB8AC3E}">
        <p14:creationId xmlns:p14="http://schemas.microsoft.com/office/powerpoint/2010/main" val="3108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정규화 및 군집 수 선택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8397C-62BC-40AA-A1DB-FCBE604F6624}"/>
              </a:ext>
            </a:extLst>
          </p:cNvPr>
          <p:cNvSpPr txBox="1"/>
          <p:nvPr/>
        </p:nvSpPr>
        <p:spPr>
          <a:xfrm>
            <a:off x="2470485" y="1511854"/>
            <a:ext cx="704263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실루엣 계수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같은 클러스터의 데이터가 다른 클러스터의 데이터보다 가까운 정도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에 가까울 수록 </a:t>
            </a:r>
            <a:r>
              <a:rPr lang="ko-KR" altLang="en-US" dirty="0" err="1"/>
              <a:t>클러스트끼리</a:t>
            </a:r>
            <a:r>
              <a:rPr lang="ko-KR" altLang="en-US" dirty="0"/>
              <a:t> 잘 </a:t>
            </a:r>
            <a:r>
              <a:rPr lang="ko-KR" altLang="en-US" dirty="0" err="1"/>
              <a:t>뭉쳐있음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49C74C-DD5C-4066-BE15-17EECEC2E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>
          <a:xfrm>
            <a:off x="4224421" y="3224492"/>
            <a:ext cx="3671248" cy="25794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343569-84B7-457D-A9D2-CA7633C7B5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" b="7270"/>
          <a:stretch/>
        </p:blipFill>
        <p:spPr>
          <a:xfrm>
            <a:off x="8025643" y="3224493"/>
            <a:ext cx="3860808" cy="25794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16AA11-60B6-406B-9221-56F457706240}"/>
              </a:ext>
            </a:extLst>
          </p:cNvPr>
          <p:cNvSpPr txBox="1"/>
          <p:nvPr/>
        </p:nvSpPr>
        <p:spPr>
          <a:xfrm>
            <a:off x="667942" y="5976718"/>
            <a:ext cx="292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</a:t>
            </a:r>
            <a:r>
              <a:rPr lang="ko-KR" altLang="en-US" dirty="0"/>
              <a:t>정규화 적용 </a:t>
            </a:r>
            <a:r>
              <a:rPr lang="en-US" altLang="ko-KR" dirty="0"/>
              <a:t>PCA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0.45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2CA12-7732-4346-B1F5-B5AB667EE867}"/>
              </a:ext>
            </a:extLst>
          </p:cNvPr>
          <p:cNvSpPr txBox="1"/>
          <p:nvPr/>
        </p:nvSpPr>
        <p:spPr>
          <a:xfrm>
            <a:off x="4666199" y="5976718"/>
            <a:ext cx="292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</a:t>
            </a:r>
            <a:r>
              <a:rPr lang="ko-KR" altLang="en-US" dirty="0"/>
              <a:t>정규화 적용 </a:t>
            </a:r>
            <a:r>
              <a:rPr lang="en-US" altLang="ko-KR" dirty="0"/>
              <a:t>PCA  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0.46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9002F-D172-4BF6-97DA-FD978A19B907}"/>
              </a:ext>
            </a:extLst>
          </p:cNvPr>
          <p:cNvSpPr txBox="1"/>
          <p:nvPr/>
        </p:nvSpPr>
        <p:spPr>
          <a:xfrm>
            <a:off x="8673798" y="5976718"/>
            <a:ext cx="277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  적용 </a:t>
            </a:r>
            <a:r>
              <a:rPr lang="en-US" altLang="ko-KR" dirty="0"/>
              <a:t>PCA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0.45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F3C6F7-1429-4CEA-B9D8-042211433723}"/>
              </a:ext>
            </a:extLst>
          </p:cNvPr>
          <p:cNvSpPr/>
          <p:nvPr/>
        </p:nvSpPr>
        <p:spPr>
          <a:xfrm>
            <a:off x="4084729" y="2848654"/>
            <a:ext cx="3963486" cy="3774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30F519-6194-4C0A-A579-47ACC753D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93" y="3224493"/>
            <a:ext cx="3768390" cy="2579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866B46-4841-4322-8B0C-A4C8773DF023}"/>
              </a:ext>
            </a:extLst>
          </p:cNvPr>
          <p:cNvSpPr txBox="1"/>
          <p:nvPr/>
        </p:nvSpPr>
        <p:spPr>
          <a:xfrm>
            <a:off x="67112" y="113601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Kmeans</a:t>
            </a:r>
            <a:r>
              <a:rPr lang="ko-KR" altLang="en-US" dirty="0"/>
              <a:t> 군집화</a:t>
            </a:r>
          </a:p>
        </p:txBody>
      </p:sp>
    </p:spTree>
    <p:extLst>
      <p:ext uri="{BB962C8B-B14F-4D97-AF65-F5344CB8AC3E}">
        <p14:creationId xmlns:p14="http://schemas.microsoft.com/office/powerpoint/2010/main" val="34585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828ACD-1801-40AB-A165-5F5008D7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23" y="1932417"/>
            <a:ext cx="4153480" cy="21614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D51EE3-BDC4-44D0-A9E0-227DF1F52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>
          <a:xfrm>
            <a:off x="6445523" y="4265654"/>
            <a:ext cx="4153480" cy="21614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358EFC-E73D-46B8-BE84-2DD30B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6B3F4-E81E-4FE4-958A-2390FA389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 수 선택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265905-8069-4718-93FB-A544E08ED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2" y="1932416"/>
            <a:ext cx="4220164" cy="2161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DEDA48-E663-4617-B0F8-BB455F9FD98B}"/>
              </a:ext>
            </a:extLst>
          </p:cNvPr>
          <p:cNvSpPr txBox="1"/>
          <p:nvPr/>
        </p:nvSpPr>
        <p:spPr>
          <a:xfrm>
            <a:off x="1862342" y="1424132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13A1-AEA6-4A1B-89B5-57B23B2E7F8F}"/>
              </a:ext>
            </a:extLst>
          </p:cNvPr>
          <p:cNvSpPr txBox="1"/>
          <p:nvPr/>
        </p:nvSpPr>
        <p:spPr>
          <a:xfrm>
            <a:off x="8114381" y="1424132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3A3BE-B456-4F75-9B32-A510363BD02B}"/>
              </a:ext>
            </a:extLst>
          </p:cNvPr>
          <p:cNvSpPr txBox="1"/>
          <p:nvPr/>
        </p:nvSpPr>
        <p:spPr>
          <a:xfrm>
            <a:off x="362972" y="1159346"/>
            <a:ext cx="240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 수 비교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532A29-6CC7-416C-BEB0-8BDA83A169A6}"/>
              </a:ext>
            </a:extLst>
          </p:cNvPr>
          <p:cNvSpPr/>
          <p:nvPr/>
        </p:nvSpPr>
        <p:spPr>
          <a:xfrm>
            <a:off x="5568958" y="1209280"/>
            <a:ext cx="5944500" cy="5588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0CCDE06-F5A9-4D1D-A483-FAF36B7A92B5}"/>
              </a:ext>
            </a:extLst>
          </p:cNvPr>
          <p:cNvCxnSpPr>
            <a:cxnSpLocks/>
          </p:cNvCxnSpPr>
          <p:nvPr/>
        </p:nvCxnSpPr>
        <p:spPr>
          <a:xfrm>
            <a:off x="5602514" y="1442485"/>
            <a:ext cx="0" cy="5286207"/>
          </a:xfrm>
          <a:prstGeom prst="line">
            <a:avLst/>
          </a:prstGeom>
          <a:ln w="476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8A8F38E-7601-4AE5-B073-D1F4774D8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72" y="4265654"/>
            <a:ext cx="4220164" cy="21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22610-8271-4856-8BFE-5E1D5F24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9774C-DD48-4F0A-B332-CFDA1200C0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군집데이터 변수화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F06901-4E97-407C-ABC4-033D3C5D6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140526"/>
            <a:ext cx="5446965" cy="2191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CDF1A-3D3D-474E-B2FA-53026EB27B4D}"/>
              </a:ext>
            </a:extLst>
          </p:cNvPr>
          <p:cNvSpPr txBox="1"/>
          <p:nvPr/>
        </p:nvSpPr>
        <p:spPr>
          <a:xfrm>
            <a:off x="1016000" y="1406099"/>
            <a:ext cx="240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군집데이터 변수화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4DAF58-4517-4581-B2A4-CA1919E5F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664751"/>
              </p:ext>
            </p:extLst>
          </p:nvPr>
        </p:nvGraphicFramePr>
        <p:xfrm>
          <a:off x="1016001" y="4786331"/>
          <a:ext cx="5446965" cy="1404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93">
                  <a:extLst>
                    <a:ext uri="{9D8B030D-6E8A-4147-A177-3AD203B41FA5}">
                      <a16:colId xmlns:a16="http://schemas.microsoft.com/office/drawing/2014/main" val="2220400470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2053294688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3900855631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4269091522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1772098855"/>
                    </a:ext>
                  </a:extLst>
                </a:gridCol>
              </a:tblGrid>
              <a:tr h="5848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Random</a:t>
                      </a:r>
                    </a:p>
                    <a:p>
                      <a:pPr latinLnBrk="1"/>
                      <a:r>
                        <a:rPr lang="en-US" altLang="ko-KR" dirty="0"/>
                        <a:t>Forest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XG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Gradian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SVC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3851"/>
                  </a:ext>
                </a:extLst>
              </a:tr>
              <a:tr h="764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예측률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0.835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0.355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8615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E122C5F-9139-45BB-B525-18352E7B137C}"/>
              </a:ext>
            </a:extLst>
          </p:cNvPr>
          <p:cNvSpPr txBox="1"/>
          <p:nvPr/>
        </p:nvSpPr>
        <p:spPr>
          <a:xfrm>
            <a:off x="6816637" y="2140526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군집화된</a:t>
            </a:r>
            <a:r>
              <a:rPr lang="ko-KR" altLang="en-US" dirty="0"/>
              <a:t> 결과값을 </a:t>
            </a:r>
            <a:r>
              <a:rPr lang="ko-KR" altLang="en-US" dirty="0" err="1"/>
              <a:t>맵핑하여</a:t>
            </a:r>
            <a:r>
              <a:rPr lang="ko-KR" altLang="en-US" dirty="0"/>
              <a:t> 변수화</a:t>
            </a:r>
            <a:endParaRPr lang="en-US" altLang="ko-KR" dirty="0"/>
          </a:p>
          <a:p>
            <a:r>
              <a:rPr lang="ko-KR" altLang="en-US" dirty="0"/>
              <a:t>분류 모델 적용 시</a:t>
            </a:r>
            <a:r>
              <a:rPr lang="en-US" altLang="ko-KR" dirty="0"/>
              <a:t>, </a:t>
            </a:r>
            <a:r>
              <a:rPr lang="ko-KR" altLang="en-US" dirty="0"/>
              <a:t>해당 군집의 세부화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90688-DA61-480B-96D2-E0C3162368C2}"/>
              </a:ext>
            </a:extLst>
          </p:cNvPr>
          <p:cNvSpPr txBox="1"/>
          <p:nvPr/>
        </p:nvSpPr>
        <p:spPr>
          <a:xfrm>
            <a:off x="6816637" y="4786331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GridSearchCV</a:t>
            </a:r>
            <a:r>
              <a:rPr lang="ko-KR" altLang="en-US" dirty="0"/>
              <a:t>를 이용하여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Best score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5756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6FE4-63E9-4D2F-8BF7-2B768DBF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A71149-D171-49CB-A2BF-8642DC2D7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F6411-DD54-40FE-91E0-07FC240F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6" y="1593410"/>
            <a:ext cx="1905266" cy="1295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82B5B2-1636-4504-B907-AE459E7C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16" y="3624106"/>
            <a:ext cx="4748700" cy="1419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32F23-4817-44CC-A3C1-D8487D0E03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19" y="1481394"/>
            <a:ext cx="6260468" cy="4121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203079-F277-4CE0-BEEC-9DFF4E6F52C6}"/>
              </a:ext>
            </a:extLst>
          </p:cNvPr>
          <p:cNvSpPr/>
          <p:nvPr/>
        </p:nvSpPr>
        <p:spPr>
          <a:xfrm>
            <a:off x="408517" y="3829090"/>
            <a:ext cx="1371516" cy="1214440"/>
          </a:xfrm>
          <a:prstGeom prst="rect">
            <a:avLst/>
          </a:prstGeom>
          <a:solidFill>
            <a:srgbClr val="EDD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61B43-EEEC-44A2-82D1-6E4893241CD2}"/>
              </a:ext>
            </a:extLst>
          </p:cNvPr>
          <p:cNvSpPr txBox="1"/>
          <p:nvPr/>
        </p:nvSpPr>
        <p:spPr>
          <a:xfrm>
            <a:off x="345117" y="1224077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Best_params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45C78-3299-42C4-B46F-882A15F854A8}"/>
              </a:ext>
            </a:extLst>
          </p:cNvPr>
          <p:cNvSpPr txBox="1"/>
          <p:nvPr/>
        </p:nvSpPr>
        <p:spPr>
          <a:xfrm>
            <a:off x="345117" y="3172600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Best_estimator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4D893-D45B-490F-A755-68A31A786B4D}"/>
              </a:ext>
            </a:extLst>
          </p:cNvPr>
          <p:cNvSpPr txBox="1"/>
          <p:nvPr/>
        </p:nvSpPr>
        <p:spPr>
          <a:xfrm>
            <a:off x="408516" y="5574209"/>
            <a:ext cx="7632192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군집화된</a:t>
            </a:r>
            <a:r>
              <a:rPr lang="ko-KR" altLang="en-US" dirty="0"/>
              <a:t> 결과에서 더 세분화된 분류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en-US" altLang="ko-KR" dirty="0"/>
              <a:t>6</a:t>
            </a:r>
            <a:r>
              <a:rPr lang="ko-KR" altLang="en-US" dirty="0"/>
              <a:t>단계 분류는 너무 많아 </a:t>
            </a:r>
            <a:r>
              <a:rPr lang="en-US" altLang="ko-KR" dirty="0" err="1"/>
              <a:t>Kmeans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단계 군집으로 위치선정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89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76FA6-F943-41B8-BBBD-28150054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412096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61F4F-9D13-4D32-B173-C2262C3D5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위치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236B5-F333-4631-971F-18EDBE84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0" y="1673577"/>
            <a:ext cx="8611737" cy="465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F39DE-4703-42A8-9D01-680515D215B7}"/>
              </a:ext>
            </a:extLst>
          </p:cNvPr>
          <p:cNvSpPr txBox="1"/>
          <p:nvPr/>
        </p:nvSpPr>
        <p:spPr>
          <a:xfrm>
            <a:off x="9194334" y="1761688"/>
            <a:ext cx="277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재활용 도움센터</a:t>
            </a:r>
            <a:endParaRPr lang="en-US" altLang="ko-KR" dirty="0"/>
          </a:p>
          <a:p>
            <a:r>
              <a:rPr lang="en-US" altLang="ko-KR" dirty="0"/>
              <a:t>58</a:t>
            </a:r>
            <a:r>
              <a:rPr lang="ko-KR" altLang="en-US" dirty="0"/>
              <a:t>개소</a:t>
            </a:r>
          </a:p>
        </p:txBody>
      </p:sp>
    </p:spTree>
    <p:extLst>
      <p:ext uri="{BB962C8B-B14F-4D97-AF65-F5344CB8AC3E}">
        <p14:creationId xmlns:p14="http://schemas.microsoft.com/office/powerpoint/2010/main" val="35238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080000" cy="571500"/>
          </a:xfrm>
        </p:spPr>
        <p:txBody>
          <a:bodyPr/>
          <a:lstStyle/>
          <a:p>
            <a:r>
              <a:rPr lang="ko-KR" altLang="en-US" dirty="0"/>
              <a:t>지역별 군집화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7BF05-CA7B-4BDD-8A24-04BEEC77D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쓰레기배출량 군집 등급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</p:spTree>
    <p:extLst>
      <p:ext uri="{BB962C8B-B14F-4D97-AF65-F5344CB8AC3E}">
        <p14:creationId xmlns:p14="http://schemas.microsoft.com/office/powerpoint/2010/main" val="5342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2983345" y="2116168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1160476" y="3013146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21D6E60-1F98-45E7-B670-97E5E40C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20370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73095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7A0827-E433-40C0-983C-B079D3AF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" y="2794959"/>
            <a:ext cx="5473096" cy="39961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212E80-12CC-40EE-A9C9-1FFD20D9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5" y="2796789"/>
            <a:ext cx="5473095" cy="3994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6" y="1459684"/>
            <a:ext cx="5409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외도동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부영 아파트 단지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거주인구</a:t>
            </a:r>
            <a:r>
              <a:rPr lang="en-US" altLang="ko-KR" dirty="0"/>
              <a:t>, </a:t>
            </a:r>
            <a:r>
              <a:rPr lang="ko-KR" altLang="en-US" dirty="0" err="1"/>
              <a:t>세대수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한림읍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거주인구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FF6E3-C323-46E5-85D0-392C1645FCAD}"/>
              </a:ext>
            </a:extLst>
          </p:cNvPr>
          <p:cNvSpPr/>
          <p:nvPr/>
        </p:nvSpPr>
        <p:spPr>
          <a:xfrm>
            <a:off x="1016000" y="1494227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13C586-D35D-40CF-AE2B-319CD2C392E3}"/>
              </a:ext>
            </a:extLst>
          </p:cNvPr>
          <p:cNvSpPr/>
          <p:nvPr/>
        </p:nvSpPr>
        <p:spPr>
          <a:xfrm>
            <a:off x="7467253" y="14771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27BD98-20D0-4121-8B4D-FD1E968DD575}"/>
              </a:ext>
            </a:extLst>
          </p:cNvPr>
          <p:cNvSpPr/>
          <p:nvPr/>
        </p:nvSpPr>
        <p:spPr>
          <a:xfrm>
            <a:off x="1016000" y="3398494"/>
            <a:ext cx="1819564" cy="187471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C1AD42B-B20A-409C-BBE5-50581A2FAEC1}"/>
              </a:ext>
            </a:extLst>
          </p:cNvPr>
          <p:cNvSpPr/>
          <p:nvPr/>
        </p:nvSpPr>
        <p:spPr>
          <a:xfrm>
            <a:off x="7873999" y="3655154"/>
            <a:ext cx="1140691" cy="1175262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0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6705600" y="16374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474516" y="2468124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0FDC08CF-FF9A-4937-867F-1EE2B2F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1092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6811862" y="5365169"/>
            <a:ext cx="379997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5. </a:t>
            </a:r>
            <a:r>
              <a:rPr lang="ko-KR" altLang="en-US" dirty="0"/>
              <a:t>기대효과 및 한계점</a:t>
            </a:r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6971251" y="3542997"/>
            <a:ext cx="364058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4. MODEL</a:t>
            </a:r>
            <a:endParaRPr lang="ko-KR" altLang="en-US" dirty="0"/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6096000" y="1743149"/>
            <a:ext cx="4515833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2. </a:t>
            </a:r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350018" y="4295743"/>
            <a:ext cx="2902801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3. </a:t>
            </a:r>
            <a:r>
              <a:rPr lang="ko-KR" altLang="en-US" dirty="0"/>
              <a:t>데이터 분석</a:t>
            </a:r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977900" y="2313531"/>
            <a:ext cx="2621547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</a:t>
            </a:r>
            <a:r>
              <a:rPr lang="ko-KR" altLang="en-US" dirty="0"/>
              <a:t>문제현황</a:t>
            </a:r>
          </a:p>
        </p:txBody>
      </p:sp>
    </p:spTree>
    <p:extLst>
      <p:ext uri="{BB962C8B-B14F-4D97-AF65-F5344CB8AC3E}">
        <p14:creationId xmlns:p14="http://schemas.microsoft.com/office/powerpoint/2010/main" val="27809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6792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7" y="1459684"/>
            <a:ext cx="520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김녕리</a:t>
            </a:r>
            <a:r>
              <a:rPr lang="en-US" altLang="ko-KR" dirty="0"/>
              <a:t>, </a:t>
            </a:r>
            <a:r>
              <a:rPr lang="ko-KR" altLang="en-US" dirty="0" err="1"/>
              <a:t>월정리</a:t>
            </a:r>
            <a:r>
              <a:rPr lang="ko-KR" altLang="en-US" dirty="0"/>
              <a:t> 일대 관광객 다수 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/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5/3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1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아파트 밀집 지역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거주인구</a:t>
            </a:r>
            <a:r>
              <a:rPr lang="en-US" altLang="ko-KR" dirty="0"/>
              <a:t>, </a:t>
            </a:r>
            <a:r>
              <a:rPr lang="ko-KR" altLang="en-US" dirty="0"/>
              <a:t>카드매출액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ko-KR" altLang="en-US" dirty="0"/>
              <a:t> 사용자 수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F2467-4FE0-4511-B513-FC006AE4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" y="2933485"/>
            <a:ext cx="5391124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053781-A91A-423C-B3BB-3B6ADCFA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6" y="2901732"/>
            <a:ext cx="5196114" cy="34740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435246-A59A-4A6E-9B56-F46078F2A5BC}"/>
              </a:ext>
            </a:extLst>
          </p:cNvPr>
          <p:cNvSpPr/>
          <p:nvPr/>
        </p:nvSpPr>
        <p:spPr>
          <a:xfrm>
            <a:off x="7940113" y="1459684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2E6BC1-74F5-47A7-8FCE-4F6DB573AD58}"/>
              </a:ext>
            </a:extLst>
          </p:cNvPr>
          <p:cNvSpPr/>
          <p:nvPr/>
        </p:nvSpPr>
        <p:spPr>
          <a:xfrm>
            <a:off x="1016000" y="1459684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CF35DD-B3EA-4478-9E34-C19C63CC50EC}"/>
              </a:ext>
            </a:extLst>
          </p:cNvPr>
          <p:cNvSpPr/>
          <p:nvPr/>
        </p:nvSpPr>
        <p:spPr>
          <a:xfrm>
            <a:off x="1408037" y="3291532"/>
            <a:ext cx="713149" cy="7347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BFDBB6-7862-4CD2-A5D2-33431A5CBF57}"/>
              </a:ext>
            </a:extLst>
          </p:cNvPr>
          <p:cNvSpPr/>
          <p:nvPr/>
        </p:nvSpPr>
        <p:spPr>
          <a:xfrm>
            <a:off x="8275672" y="4302913"/>
            <a:ext cx="914908" cy="8871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7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405745" y="43806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2476989" y="2313632"/>
            <a:ext cx="672611" cy="678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99E52EF-18F3-4D6E-AAD7-D433CBD9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3761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C358A-20F1-484A-90DB-0CA26B29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6197600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D02D5-9E63-4973-B65B-CDC1F156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7" y="2811537"/>
            <a:ext cx="5821218" cy="381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6767D-EDF5-46A0-B7D8-B35C35D53ECA}"/>
              </a:ext>
            </a:extLst>
          </p:cNvPr>
          <p:cNvSpPr txBox="1"/>
          <p:nvPr/>
        </p:nvSpPr>
        <p:spPr>
          <a:xfrm>
            <a:off x="232837" y="1473200"/>
            <a:ext cx="5327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중엄리</a:t>
            </a:r>
            <a:r>
              <a:rPr lang="ko-KR" altLang="en-US" dirty="0"/>
              <a:t> 근처 펜션 밀집지역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카드</a:t>
            </a:r>
            <a:r>
              <a:rPr lang="en-US" altLang="ko-KR" dirty="0"/>
              <a:t> </a:t>
            </a:r>
            <a:r>
              <a:rPr lang="ko-KR" altLang="en-US" dirty="0"/>
              <a:t>매출액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ko-KR" altLang="en-US" dirty="0"/>
              <a:t> 사용자 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74F6A-516D-45A2-815C-2875F1E87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18" y="2811534"/>
            <a:ext cx="5254600" cy="381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0C66C7-9B31-45F7-BF3F-C215804E8D93}"/>
              </a:ext>
            </a:extLst>
          </p:cNvPr>
          <p:cNvSpPr txBox="1"/>
          <p:nvPr/>
        </p:nvSpPr>
        <p:spPr>
          <a:xfrm>
            <a:off x="6807202" y="1473200"/>
            <a:ext cx="532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서귀포시 </a:t>
            </a:r>
            <a:r>
              <a:rPr lang="ko-KR" altLang="en-US" dirty="0" err="1"/>
              <a:t>동홍동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거주인구</a:t>
            </a:r>
            <a:r>
              <a:rPr lang="en-US" altLang="ko-KR" dirty="0"/>
              <a:t>, </a:t>
            </a:r>
            <a:r>
              <a:rPr lang="ko-KR" altLang="en-US" dirty="0" err="1"/>
              <a:t>세대수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사용자 수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2498F9-1432-421F-B216-17D108830099}"/>
              </a:ext>
            </a:extLst>
          </p:cNvPr>
          <p:cNvSpPr/>
          <p:nvPr/>
        </p:nvSpPr>
        <p:spPr>
          <a:xfrm>
            <a:off x="1100009" y="15109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4C088E-353F-4BC7-9238-BD866B14C2FD}"/>
              </a:ext>
            </a:extLst>
          </p:cNvPr>
          <p:cNvSpPr/>
          <p:nvPr/>
        </p:nvSpPr>
        <p:spPr>
          <a:xfrm>
            <a:off x="8618799" y="151297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BAE812-F03A-48C4-9B3F-6DA508764785}"/>
              </a:ext>
            </a:extLst>
          </p:cNvPr>
          <p:cNvSpPr/>
          <p:nvPr/>
        </p:nvSpPr>
        <p:spPr>
          <a:xfrm>
            <a:off x="2183554" y="3704669"/>
            <a:ext cx="827501" cy="79344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EF706A-F892-4119-ADDE-FA427B193EBD}"/>
              </a:ext>
            </a:extLst>
          </p:cNvPr>
          <p:cNvSpPr/>
          <p:nvPr/>
        </p:nvSpPr>
        <p:spPr>
          <a:xfrm>
            <a:off x="7727682" y="4212225"/>
            <a:ext cx="2147667" cy="205926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8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179454" y="2090906"/>
            <a:ext cx="452582" cy="46629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834734" y="1935241"/>
            <a:ext cx="571011" cy="575854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3145A-CA01-42CF-AAF5-F322EE4B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84406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480DE-983B-4E4E-9CB5-33610AAD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2" y="2857500"/>
            <a:ext cx="5577368" cy="3765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9DC8A-E42E-4CD6-BA11-707C0BB3DA80}"/>
              </a:ext>
            </a:extLst>
          </p:cNvPr>
          <p:cNvSpPr txBox="1"/>
          <p:nvPr/>
        </p:nvSpPr>
        <p:spPr>
          <a:xfrm>
            <a:off x="274782" y="1473200"/>
            <a:ext cx="545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아파트 밀집 및 번화가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Wifi</a:t>
            </a:r>
            <a:r>
              <a:rPr lang="ko-KR" altLang="en-US" dirty="0"/>
              <a:t> 사용자 수</a:t>
            </a:r>
            <a:r>
              <a:rPr lang="en-US" altLang="ko-KR" dirty="0"/>
              <a:t>, </a:t>
            </a:r>
            <a:r>
              <a:rPr lang="ko-KR" altLang="en-US" dirty="0"/>
              <a:t>거주 인구</a:t>
            </a:r>
            <a:r>
              <a:rPr lang="en-US" altLang="ko-KR" dirty="0"/>
              <a:t>, </a:t>
            </a:r>
            <a:r>
              <a:rPr lang="ko-KR" altLang="en-US" dirty="0" err="1"/>
              <a:t>사업체수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07C14-DA79-4557-BAB9-82D2D077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857500"/>
            <a:ext cx="5844067" cy="3765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80023-0631-432A-A630-3D1BE00AA68C}"/>
              </a:ext>
            </a:extLst>
          </p:cNvPr>
          <p:cNvSpPr txBox="1"/>
          <p:nvPr/>
        </p:nvSpPr>
        <p:spPr>
          <a:xfrm>
            <a:off x="6096000" y="1473200"/>
            <a:ext cx="545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대형마트</a:t>
            </a:r>
            <a:r>
              <a:rPr lang="en-US" altLang="ko-KR" dirty="0"/>
              <a:t>, </a:t>
            </a:r>
            <a:r>
              <a:rPr lang="ko-KR" altLang="en-US" dirty="0"/>
              <a:t>호텔 밀집 구역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카드사용 매출액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사용자 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CB9E42-17BE-4C92-8428-674988574118}"/>
              </a:ext>
            </a:extLst>
          </p:cNvPr>
          <p:cNvSpPr/>
          <p:nvPr/>
        </p:nvSpPr>
        <p:spPr>
          <a:xfrm>
            <a:off x="7039415" y="1473200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672A5-3866-42F9-B5B7-91FE5F345396}"/>
              </a:ext>
            </a:extLst>
          </p:cNvPr>
          <p:cNvSpPr/>
          <p:nvPr/>
        </p:nvSpPr>
        <p:spPr>
          <a:xfrm>
            <a:off x="1225844" y="1473200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982BFB9-B394-48F1-A942-B6E7E4897293}"/>
              </a:ext>
            </a:extLst>
          </p:cNvPr>
          <p:cNvSpPr/>
          <p:nvPr/>
        </p:nvSpPr>
        <p:spPr>
          <a:xfrm>
            <a:off x="3746122" y="3900208"/>
            <a:ext cx="798170" cy="765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2A5B04-D8BE-44FA-B606-E6A2EC8B1296}"/>
              </a:ext>
            </a:extLst>
          </p:cNvPr>
          <p:cNvSpPr/>
          <p:nvPr/>
        </p:nvSpPr>
        <p:spPr>
          <a:xfrm>
            <a:off x="10144530" y="3900208"/>
            <a:ext cx="569652" cy="55171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A62727D-3D75-4C9B-9CCC-14913D341E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777EC3D-8075-42C2-99AC-ED2373C4B7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1934C2-8F46-41C8-8E22-76E669BA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 및 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D2301-06C9-4C7B-A738-5C4C4A62D39B}"/>
              </a:ext>
            </a:extLst>
          </p:cNvPr>
          <p:cNvSpPr txBox="1"/>
          <p:nvPr/>
        </p:nvSpPr>
        <p:spPr>
          <a:xfrm>
            <a:off x="642247" y="2274837"/>
            <a:ext cx="5334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지역별 쓰레기 배출량 등급을 분류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   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제주도에도 없는 데이터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불필요한 지역에 </a:t>
            </a: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재활용도움센터를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증설하는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예산낭비 방지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요일별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배출제에 대한 도민 불편 해소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803D-576A-48AA-84C4-C4A3DC60F488}"/>
              </a:ext>
            </a:extLst>
          </p:cNvPr>
          <p:cNvSpPr txBox="1"/>
          <p:nvPr/>
        </p:nvSpPr>
        <p:spPr>
          <a:xfrm>
            <a:off x="6375443" y="2136338"/>
            <a:ext cx="79063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파이썬을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활용하여 지도를 출력했으면 정확한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위치선정 및 기존의 재활용 도움센터와 비교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읍면동별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데이터가 격자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(grid)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단위로 나와있었다면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훨씬 정확한 분석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기존 </a:t>
            </a: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재활용도움센터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입지선정에 대한 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 기준을 알 수 없음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6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7B0BF35-FC84-4B62-86AF-FD20CAE2D0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2ED9008-AFEF-47F2-A3FD-E79A7A9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61670-32CA-4CD8-9BD5-DCB4F08E7854}"/>
              </a:ext>
            </a:extLst>
          </p:cNvPr>
          <p:cNvSpPr/>
          <p:nvPr/>
        </p:nvSpPr>
        <p:spPr>
          <a:xfrm>
            <a:off x="2656270" y="1848103"/>
            <a:ext cx="197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제주도청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9EE53-34FB-46F1-938E-D66F4C89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8" y="1789706"/>
            <a:ext cx="1781257" cy="420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3F918-78B9-4DA1-826E-F42256B5DDB8}"/>
              </a:ext>
            </a:extLst>
          </p:cNvPr>
          <p:cNvSpPr/>
          <p:nvPr/>
        </p:nvSpPr>
        <p:spPr>
          <a:xfrm>
            <a:off x="3642244" y="1848103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www.jeju.go.kr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F587F-9AB4-44AA-A8FF-79F0512F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08" y="2484941"/>
            <a:ext cx="1781257" cy="420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C20D67-9278-40B0-8E49-6E16CD2B5145}"/>
              </a:ext>
            </a:extLst>
          </p:cNvPr>
          <p:cNvSpPr/>
          <p:nvPr/>
        </p:nvSpPr>
        <p:spPr>
          <a:xfrm>
            <a:off x="2687927" y="2579019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통계청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4C1AF3-3557-46B1-A2E8-3E283BD9F80A}"/>
              </a:ext>
            </a:extLst>
          </p:cNvPr>
          <p:cNvSpPr/>
          <p:nvPr/>
        </p:nvSpPr>
        <p:spPr>
          <a:xfrm>
            <a:off x="3402968" y="2592336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kostat.go.kr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57803E-1F63-437B-8912-A08A3FDD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7" y="3243622"/>
            <a:ext cx="1781258" cy="4205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A08181-75CC-4D23-9C58-8BBA7CB79D9C}"/>
              </a:ext>
            </a:extLst>
          </p:cNvPr>
          <p:cNvSpPr/>
          <p:nvPr/>
        </p:nvSpPr>
        <p:spPr>
          <a:xfrm>
            <a:off x="2647581" y="332058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제주 데이터 허브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244415-93E7-4090-BC9F-BFD288288B23}"/>
              </a:ext>
            </a:extLst>
          </p:cNvPr>
          <p:cNvSpPr/>
          <p:nvPr/>
        </p:nvSpPr>
        <p:spPr>
          <a:xfrm>
            <a:off x="2687927" y="3564647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www.jejudatahub.net/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37075F-857F-49D7-B0BB-94C280271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08" y="3979646"/>
            <a:ext cx="1781257" cy="3507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D33F48-DECF-472F-B476-E0E41A1ADEFB}"/>
              </a:ext>
            </a:extLst>
          </p:cNvPr>
          <p:cNvSpPr/>
          <p:nvPr/>
        </p:nvSpPr>
        <p:spPr>
          <a:xfrm>
            <a:off x="2647581" y="402820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10000"/>
                  </a:schemeClr>
                </a:solidFill>
              </a:rPr>
              <a:t>SGIS</a:t>
            </a:r>
            <a:endParaRPr lang="ko-KR" altLang="en-US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D202C5-E9BF-4814-99CB-D1A25B51579D}"/>
              </a:ext>
            </a:extLst>
          </p:cNvPr>
          <p:cNvSpPr/>
          <p:nvPr/>
        </p:nvSpPr>
        <p:spPr>
          <a:xfrm>
            <a:off x="3301155" y="402820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sgis.kostat.go.kr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F0EC65-C977-4AA8-841D-59C1946B0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107" y="4605084"/>
            <a:ext cx="1781258" cy="350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6174B-4703-488A-AF2A-A9B6556CEAD0}"/>
              </a:ext>
            </a:extLst>
          </p:cNvPr>
          <p:cNvSpPr/>
          <p:nvPr/>
        </p:nvSpPr>
        <p:spPr>
          <a:xfrm>
            <a:off x="2641559" y="4651851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자원순환정보시스템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1877-05CF-4C1D-948F-04C5EF67BBC8}"/>
              </a:ext>
            </a:extLst>
          </p:cNvPr>
          <p:cNvSpPr/>
          <p:nvPr/>
        </p:nvSpPr>
        <p:spPr>
          <a:xfrm>
            <a:off x="2689805" y="486446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www.recycling-info.or.kr/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F61D6-6C24-403F-A14D-ACAB2BB18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0084" y="1877637"/>
            <a:ext cx="2210108" cy="12146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F60674-F56C-4605-87FD-CB9B5DE2A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2726" y="2706818"/>
            <a:ext cx="2210108" cy="1073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BC2381-8E75-45E5-81C8-062896C602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1702" y="3330702"/>
            <a:ext cx="2210107" cy="17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7070" y="2587971"/>
            <a:ext cx="320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rgbClr val="8A713B"/>
                </a:solidFill>
                <a:latin typeface="HY견고딕" pitchFamily="18" charset="-127"/>
                <a:ea typeface="HY견고딕" pitchFamily="18" charset="-127"/>
              </a:rPr>
              <a:t>Question</a:t>
            </a:r>
            <a:endParaRPr lang="ko-KR" altLang="en-US" sz="4000" spc="-300" dirty="0">
              <a:solidFill>
                <a:srgbClr val="8A713B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48966" y="3204416"/>
            <a:ext cx="2042160" cy="604180"/>
            <a:chOff x="3125914" y="2048529"/>
            <a:chExt cx="1469492" cy="55286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3848" y="2048529"/>
              <a:ext cx="1364406" cy="552863"/>
            </a:xfrm>
            <a:prstGeom prst="roundRect">
              <a:avLst/>
            </a:pr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25914" y="2063350"/>
              <a:ext cx="1469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300" dirty="0">
                  <a:solidFill>
                    <a:srgbClr val="FBFBFB"/>
                  </a:solidFill>
                  <a:latin typeface="HY견고딕" pitchFamily="18" charset="-127"/>
                  <a:ea typeface="HY견고딕" pitchFamily="18" charset="-127"/>
                </a:rPr>
                <a:t>Answer</a:t>
              </a:r>
              <a:endParaRPr lang="ko-KR" altLang="en-US" sz="3200" spc="-300" dirty="0">
                <a:solidFill>
                  <a:srgbClr val="FBFBFB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0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25478" y="3834549"/>
            <a:ext cx="1676400" cy="1213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302250" y="2866599"/>
            <a:ext cx="6584950" cy="15748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7200" dirty="0">
                <a:latin typeface="HY견고딕" pitchFamily="18" charset="-127"/>
                <a:ea typeface="HY견고딕" pitchFamily="18" charset="-127"/>
              </a:rPr>
              <a:t>THANK YOU</a:t>
            </a:r>
            <a:endParaRPr lang="ko-KR" altLang="en-US" sz="72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16880" y="3952240"/>
            <a:ext cx="6370320" cy="20320"/>
          </a:xfrm>
          <a:prstGeom prst="line">
            <a:avLst/>
          </a:prstGeom>
          <a:ln w="76200">
            <a:solidFill>
              <a:srgbClr val="60981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58543-E65E-418E-BC4D-ECE19DE3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AB71-C645-4261-AAC6-B5D7B2637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A1841-83C0-45F1-9E4C-08CB528E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81" y="1673577"/>
            <a:ext cx="6839905" cy="2676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25B486-B9E6-40D3-9870-4AFBC1A2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54" y="4474088"/>
            <a:ext cx="7430537" cy="1314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1EC489-8344-4AFC-9758-C2715738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81" y="4350476"/>
            <a:ext cx="810356" cy="279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2947D1-B3B7-443B-9541-37AB189A6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900" y="5788721"/>
            <a:ext cx="1121091" cy="2261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49E42E-73A2-4EB3-B695-9D718C0D2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094" y="2444259"/>
            <a:ext cx="4502526" cy="1314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7C75DC-7327-42CD-9A5B-9DBD9DE47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1926" y="3770500"/>
            <a:ext cx="1204694" cy="2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EF64E6-A485-4D2E-A3C3-0B12CB991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" t="3488" r="33684" b="1516"/>
          <a:stretch/>
        </p:blipFill>
        <p:spPr>
          <a:xfrm>
            <a:off x="7288945" y="1193332"/>
            <a:ext cx="4821245" cy="5373256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쓰레기 배출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CCF59-4F09-4583-BC48-9F8531B9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4" y="1193332"/>
            <a:ext cx="6880851" cy="25854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62D998-6867-4908-A8FE-59BB2F432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24" y="3981096"/>
            <a:ext cx="6880851" cy="2585492"/>
          </a:xfrm>
          <a:prstGeom prst="rect">
            <a:avLst/>
          </a:prstGeom>
        </p:spPr>
      </p:pic>
      <p:sp>
        <p:nvSpPr>
          <p:cNvPr id="9" name="구름 8">
            <a:extLst>
              <a:ext uri="{FF2B5EF4-FFF2-40B4-BE49-F238E27FC236}">
                <a16:creationId xmlns:a16="http://schemas.microsoft.com/office/drawing/2014/main" id="{33D26F13-23B2-44E9-9428-26E4885ABA3C}"/>
              </a:ext>
            </a:extLst>
          </p:cNvPr>
          <p:cNvSpPr/>
          <p:nvPr/>
        </p:nvSpPr>
        <p:spPr>
          <a:xfrm>
            <a:off x="1367477" y="3036773"/>
            <a:ext cx="9769642" cy="1844842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541F4-3A78-480C-99FA-64FFD22FB327}"/>
              </a:ext>
            </a:extLst>
          </p:cNvPr>
          <p:cNvSpPr txBox="1"/>
          <p:nvPr/>
        </p:nvSpPr>
        <p:spPr>
          <a:xfrm>
            <a:off x="2078240" y="3621947"/>
            <a:ext cx="8348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accent6"/>
                </a:solidFill>
              </a:rPr>
              <a:t>요일별</a:t>
            </a:r>
            <a:r>
              <a:rPr lang="ko-KR" altLang="en-US" sz="3200" dirty="0">
                <a:solidFill>
                  <a:schemeClr val="accent6"/>
                </a:solidFill>
              </a:rPr>
              <a:t> </a:t>
            </a:r>
            <a:r>
              <a:rPr lang="ko-KR" altLang="en-US" sz="3200" dirty="0" err="1">
                <a:solidFill>
                  <a:schemeClr val="accent6"/>
                </a:solidFill>
              </a:rPr>
              <a:t>배출제</a:t>
            </a:r>
            <a:r>
              <a:rPr lang="ko-KR" altLang="en-US" sz="3200" dirty="0">
                <a:solidFill>
                  <a:schemeClr val="accent6"/>
                </a:solidFill>
              </a:rPr>
              <a:t> 시행 후 주춤해진 쓰레기 배출량</a:t>
            </a:r>
          </a:p>
        </p:txBody>
      </p:sp>
    </p:spTree>
    <p:extLst>
      <p:ext uri="{BB962C8B-B14F-4D97-AF65-F5344CB8AC3E}">
        <p14:creationId xmlns:p14="http://schemas.microsoft.com/office/powerpoint/2010/main" val="195336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5A7838-6A12-48AD-8D8B-37C17CD5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957" y="1732301"/>
            <a:ext cx="6917381" cy="41930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346518" y="772512"/>
            <a:ext cx="4255996" cy="363504"/>
          </a:xfrm>
        </p:spPr>
        <p:txBody>
          <a:bodyPr/>
          <a:lstStyle/>
          <a:p>
            <a:r>
              <a:rPr lang="ko-KR" altLang="en-US" dirty="0"/>
              <a:t>재활용도움센터 필요성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1C0A0-5681-459A-8C9D-A0B23CB03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173" y1="53030" x2="33124" y2="36616"/>
                        <a14:foregroundMark x1="47804" y1="50253" x2="54203" y2="22222"/>
                        <a14:foregroundMark x1="44668" y1="51515" x2="43287" y2="34343"/>
                        <a14:foregroundMark x1="41531" y1="49747" x2="37390" y2="73485"/>
                        <a14:foregroundMark x1="37390" y1="73485" x2="40025" y2="82828"/>
                        <a14:foregroundMark x1="38896" y1="81818" x2="40025" y2="83081"/>
                        <a14:foregroundMark x1="40025" y1="83081" x2="40025" y2="83081"/>
                        <a14:foregroundMark x1="39398" y1="81061" x2="46299" y2="58838"/>
                        <a14:foregroundMark x1="46299" y1="58838" x2="47302" y2="20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1637" y="1815698"/>
            <a:ext cx="8133166" cy="41930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BAAD25-9193-4739-B7C2-D828BC46FFAE}"/>
              </a:ext>
            </a:extLst>
          </p:cNvPr>
          <p:cNvSpPr/>
          <p:nvPr/>
        </p:nvSpPr>
        <p:spPr>
          <a:xfrm>
            <a:off x="1637635" y="2305493"/>
            <a:ext cx="1065402" cy="268447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0AF5DF-E356-464D-85BD-1FBAF9FB8BEF}"/>
              </a:ext>
            </a:extLst>
          </p:cNvPr>
          <p:cNvSpPr/>
          <p:nvPr/>
        </p:nvSpPr>
        <p:spPr>
          <a:xfrm>
            <a:off x="3372887" y="2310830"/>
            <a:ext cx="1065402" cy="268447"/>
          </a:xfrm>
          <a:prstGeom prst="rect">
            <a:avLst/>
          </a:prstGeom>
          <a:noFill/>
          <a:ln>
            <a:solidFill>
              <a:srgbClr val="9467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511B46-0138-4BC4-80A7-395EEEBE7121}"/>
              </a:ext>
            </a:extLst>
          </p:cNvPr>
          <p:cNvSpPr/>
          <p:nvPr/>
        </p:nvSpPr>
        <p:spPr>
          <a:xfrm>
            <a:off x="4417733" y="3650610"/>
            <a:ext cx="1065402" cy="268447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B7846E-1426-453C-A60F-0C6DA8CCF1EC}"/>
              </a:ext>
            </a:extLst>
          </p:cNvPr>
          <p:cNvSpPr/>
          <p:nvPr/>
        </p:nvSpPr>
        <p:spPr>
          <a:xfrm>
            <a:off x="3377756" y="5463123"/>
            <a:ext cx="913002" cy="268447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338D1D-29A6-4B9F-BA48-82303E276A51}"/>
              </a:ext>
            </a:extLst>
          </p:cNvPr>
          <p:cNvSpPr/>
          <p:nvPr/>
        </p:nvSpPr>
        <p:spPr>
          <a:xfrm>
            <a:off x="336964" y="4070019"/>
            <a:ext cx="1065402" cy="268447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37B3D-3956-4568-B25F-86ED0D21E0B0}"/>
              </a:ext>
            </a:extLst>
          </p:cNvPr>
          <p:cNvSpPr txBox="1"/>
          <p:nvPr/>
        </p:nvSpPr>
        <p:spPr>
          <a:xfrm>
            <a:off x="809876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배출제에 대한 도민 인식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47C87-D068-4023-BFF1-566FF3E69BC9}"/>
              </a:ext>
            </a:extLst>
          </p:cNvPr>
          <p:cNvSpPr txBox="1"/>
          <p:nvPr/>
        </p:nvSpPr>
        <p:spPr>
          <a:xfrm>
            <a:off x="1637635" y="2305493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편리해짐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92674-A818-4E4E-BE4C-74C79DE7CAC5}"/>
              </a:ext>
            </a:extLst>
          </p:cNvPr>
          <p:cNvSpPr txBox="1"/>
          <p:nvPr/>
        </p:nvSpPr>
        <p:spPr>
          <a:xfrm>
            <a:off x="3372887" y="2310830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불편해짐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F48A36-A739-4BFC-AA85-6DE63E9DFAFA}"/>
              </a:ext>
            </a:extLst>
          </p:cNvPr>
          <p:cNvSpPr txBox="1"/>
          <p:nvPr/>
        </p:nvSpPr>
        <p:spPr>
          <a:xfrm>
            <a:off x="336964" y="4070019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편리해짐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7FF000-F3C8-4CBB-BE96-E402F320ECF8}"/>
              </a:ext>
            </a:extLst>
          </p:cNvPr>
          <p:cNvSpPr txBox="1"/>
          <p:nvPr/>
        </p:nvSpPr>
        <p:spPr>
          <a:xfrm>
            <a:off x="4417733" y="3650610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불편해짐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049B77-D3D4-4664-8D4B-6F38258087B4}"/>
              </a:ext>
            </a:extLst>
          </p:cNvPr>
          <p:cNvSpPr txBox="1"/>
          <p:nvPr/>
        </p:nvSpPr>
        <p:spPr>
          <a:xfrm>
            <a:off x="3377756" y="5463123"/>
            <a:ext cx="913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보통이다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21570-235E-47F1-83DC-7DCC9E374B53}"/>
              </a:ext>
            </a:extLst>
          </p:cNvPr>
          <p:cNvSpPr txBox="1"/>
          <p:nvPr/>
        </p:nvSpPr>
        <p:spPr>
          <a:xfrm>
            <a:off x="6589488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배출제가 불편한 이유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F9E6D-F0A4-44BF-9266-EBCABB75C4C1}"/>
              </a:ext>
            </a:extLst>
          </p:cNvPr>
          <p:cNvSpPr txBox="1"/>
          <p:nvPr/>
        </p:nvSpPr>
        <p:spPr>
          <a:xfrm>
            <a:off x="8998388" y="2289120"/>
            <a:ext cx="1182848" cy="261610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분류가 번거로움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E93A0-5BF6-45DA-AEA5-D29D208AFC34}"/>
              </a:ext>
            </a:extLst>
          </p:cNvPr>
          <p:cNvSpPr txBox="1"/>
          <p:nvPr/>
        </p:nvSpPr>
        <p:spPr>
          <a:xfrm>
            <a:off x="10042388" y="3271921"/>
            <a:ext cx="2084665" cy="261610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보관하는 </a:t>
            </a:r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장소가 마땅하지 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5EB12-3957-4823-8AAF-C0C0318B22B9}"/>
              </a:ext>
            </a:extLst>
          </p:cNvPr>
          <p:cNvSpPr txBox="1"/>
          <p:nvPr/>
        </p:nvSpPr>
        <p:spPr>
          <a:xfrm>
            <a:off x="8250245" y="5630581"/>
            <a:ext cx="1753299" cy="261610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배출시간을 맞추기 어려움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5709C2-856F-4E87-947C-61A913A6BF32}"/>
              </a:ext>
            </a:extLst>
          </p:cNvPr>
          <p:cNvSpPr txBox="1"/>
          <p:nvPr/>
        </p:nvSpPr>
        <p:spPr>
          <a:xfrm>
            <a:off x="5685135" y="3298133"/>
            <a:ext cx="1753299" cy="261610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배출 요일을 맞추기 어려움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5163A-C36E-4A18-BB89-7E85C3D761B0}"/>
              </a:ext>
            </a:extLst>
          </p:cNvPr>
          <p:cNvSpPr txBox="1"/>
          <p:nvPr/>
        </p:nvSpPr>
        <p:spPr>
          <a:xfrm>
            <a:off x="1938073" y="6008742"/>
            <a:ext cx="220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불편함 </a:t>
            </a:r>
            <a:r>
              <a:rPr lang="en-US" altLang="ko-KR" dirty="0"/>
              <a:t>33.7%</a:t>
            </a:r>
            <a:endParaRPr lang="ko-KR" altLang="en-US" dirty="0"/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D3C286C2-4F6F-4E02-B2C6-8F320EE9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61" y="1212216"/>
            <a:ext cx="5959929" cy="3787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2FFA0B89-1B96-42AE-A9D3-4B9690099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631" y="3676963"/>
            <a:ext cx="4594065" cy="275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AFB694E8-6532-4CF5-B587-0CCE1544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55" y="1673577"/>
            <a:ext cx="6477915" cy="3780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9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/>
          <a:lstStyle/>
          <a:p>
            <a:r>
              <a:rPr lang="ko-KR" altLang="en-US" dirty="0"/>
              <a:t>사용 데이터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제주 쓰레기 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10754" y="3358669"/>
            <a:ext cx="46599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인구수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관광객 도입 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dirty="0">
                <a:solidFill>
                  <a:schemeClr val="accent6"/>
                </a:solidFill>
              </a:rPr>
              <a:t>GRDP(</a:t>
            </a:r>
            <a:r>
              <a:rPr lang="ko-KR" altLang="en-US" sz="2000" dirty="0">
                <a:solidFill>
                  <a:schemeClr val="accent6"/>
                </a:solidFill>
              </a:rPr>
              <a:t>지역 내 총 생산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endParaRPr lang="ko-KR" altLang="en-US" sz="2000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9E9FEE-EEE6-4070-8ACE-F72291299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9" y="2352876"/>
            <a:ext cx="5867400" cy="20672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447B58-E883-42C0-B777-877F303123D2}"/>
              </a:ext>
            </a:extLst>
          </p:cNvPr>
          <p:cNvSpPr/>
          <p:nvPr/>
        </p:nvSpPr>
        <p:spPr>
          <a:xfrm>
            <a:off x="343949" y="2290850"/>
            <a:ext cx="6031684" cy="889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ECA2F35-A6E4-4C79-9112-DD5FA0B51BD8}"/>
              </a:ext>
            </a:extLst>
          </p:cNvPr>
          <p:cNvSpPr/>
          <p:nvPr/>
        </p:nvSpPr>
        <p:spPr>
          <a:xfrm>
            <a:off x="2860646" y="3576198"/>
            <a:ext cx="1132514" cy="905917"/>
          </a:xfrm>
          <a:prstGeom prst="downArrow">
            <a:avLst/>
          </a:prstGeom>
          <a:solidFill>
            <a:srgbClr val="D6272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77657-769E-4B90-BED6-E4FE63FF0521}"/>
              </a:ext>
            </a:extLst>
          </p:cNvPr>
          <p:cNvSpPr txBox="1"/>
          <p:nvPr/>
        </p:nvSpPr>
        <p:spPr>
          <a:xfrm>
            <a:off x="1904303" y="5013487"/>
            <a:ext cx="344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상관관계가 높음</a:t>
            </a:r>
            <a:endParaRPr lang="en-US" altLang="ko-K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인구수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566880" y="2171996"/>
            <a:ext cx="2859776" cy="433181"/>
          </a:xfrm>
        </p:spPr>
        <p:txBody>
          <a:bodyPr/>
          <a:lstStyle/>
          <a:p>
            <a:r>
              <a:rPr lang="ko-KR" altLang="en-US" b="1" dirty="0"/>
              <a:t>사업체 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5920805" y="1433299"/>
            <a:ext cx="3867097" cy="433181"/>
          </a:xfrm>
        </p:spPr>
        <p:txBody>
          <a:bodyPr/>
          <a:lstStyle/>
          <a:p>
            <a:r>
              <a:rPr lang="ko-KR" altLang="en-US" b="1" dirty="0"/>
              <a:t>세대 수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>
          <a:xfrm>
            <a:off x="8456416" y="2577048"/>
            <a:ext cx="3461670" cy="433181"/>
          </a:xfrm>
        </p:spPr>
        <p:txBody>
          <a:bodyPr/>
          <a:lstStyle/>
          <a:p>
            <a:r>
              <a:rPr lang="ko-KR" altLang="en-US" b="1" dirty="0"/>
              <a:t>지역별 매출액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6649">
            <a:off x="7556837" y="2660085"/>
            <a:ext cx="1029597" cy="10295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0422" flipH="1">
            <a:off x="3130057" y="4083584"/>
            <a:ext cx="1029597" cy="10295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1176" flipH="1">
            <a:off x="3377025" y="2377206"/>
            <a:ext cx="1029597" cy="10295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3351" flipH="1">
            <a:off x="7739093" y="4332730"/>
            <a:ext cx="1029597" cy="10295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8991">
            <a:off x="5001017" y="1539437"/>
            <a:ext cx="1029597" cy="1029597"/>
          </a:xfrm>
          <a:prstGeom prst="rect">
            <a:avLst/>
          </a:prstGeom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1016000" y="234951"/>
            <a:ext cx="4586514" cy="571500"/>
          </a:xfrm>
        </p:spPr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22" name="텍스트 개체 틀 2"/>
          <p:cNvSpPr txBox="1">
            <a:spLocks/>
          </p:cNvSpPr>
          <p:nvPr/>
        </p:nvSpPr>
        <p:spPr>
          <a:xfrm>
            <a:off x="1346518" y="772512"/>
            <a:ext cx="4255996" cy="3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accent6"/>
                </a:solidFill>
              </a:rPr>
              <a:t>읍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면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동 별 군집화를 위한 데이터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C42FCC35-46D7-4161-A83F-703EFBA0F312}"/>
              </a:ext>
            </a:extLst>
          </p:cNvPr>
          <p:cNvSpPr txBox="1">
            <a:spLocks/>
          </p:cNvSpPr>
          <p:nvPr/>
        </p:nvSpPr>
        <p:spPr>
          <a:xfrm>
            <a:off x="8616025" y="4663311"/>
            <a:ext cx="3461670" cy="433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WIFI</a:t>
            </a:r>
            <a:r>
              <a:rPr lang="ko-KR" altLang="en-US" b="1" dirty="0"/>
              <a:t> </a:t>
            </a:r>
            <a:r>
              <a:rPr lang="ko-KR" altLang="en-US" b="1" dirty="0" err="1"/>
              <a:t>접속수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18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9" grpId="0" build="p"/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73CE6-9A9F-4A76-A2E1-C7947C0F3E69}"/>
              </a:ext>
            </a:extLst>
          </p:cNvPr>
          <p:cNvSpPr txBox="1"/>
          <p:nvPr/>
        </p:nvSpPr>
        <p:spPr>
          <a:xfrm>
            <a:off x="336972" y="5254570"/>
            <a:ext cx="4752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API</a:t>
            </a:r>
            <a:r>
              <a:rPr lang="ko-KR" altLang="en-US" dirty="0"/>
              <a:t>를 사용하여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, </a:t>
            </a:r>
            <a:r>
              <a:rPr lang="ko-KR" altLang="en-US" dirty="0"/>
              <a:t>카드사용 매출액 데이터 수집 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인구</a:t>
            </a:r>
            <a:r>
              <a:rPr lang="en-US" altLang="ko-KR" dirty="0"/>
              <a:t>, </a:t>
            </a:r>
            <a:r>
              <a:rPr lang="ko-KR" altLang="en-US" dirty="0" err="1"/>
              <a:t>세대수</a:t>
            </a:r>
            <a:r>
              <a:rPr lang="en-US" altLang="ko-KR" dirty="0"/>
              <a:t>, </a:t>
            </a:r>
            <a:r>
              <a:rPr lang="ko-KR" altLang="en-US" dirty="0" err="1"/>
              <a:t>사업체수</a:t>
            </a:r>
            <a:r>
              <a:rPr lang="en-US" altLang="ko-KR" dirty="0"/>
              <a:t> </a:t>
            </a:r>
            <a:r>
              <a:rPr lang="ko-KR" altLang="en-US" dirty="0"/>
              <a:t>데이터와 병합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96258A-AB78-464C-BCEE-FB42EF88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24" y="2610111"/>
            <a:ext cx="4887007" cy="2800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079CC-B65E-425C-A78A-EBBE956E1E1B}"/>
              </a:ext>
            </a:extLst>
          </p:cNvPr>
          <p:cNvSpPr txBox="1"/>
          <p:nvPr/>
        </p:nvSpPr>
        <p:spPr>
          <a:xfrm>
            <a:off x="6096000" y="2133627"/>
            <a:ext cx="297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↓</a:t>
            </a:r>
            <a:r>
              <a:rPr lang="ko-KR" altLang="en-US" dirty="0" err="1">
                <a:solidFill>
                  <a:schemeClr val="bg1">
                    <a:lumMod val="10000"/>
                  </a:schemeClr>
                </a:solidFill>
              </a:rPr>
              <a:t>법정동별</a:t>
            </a:r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6D23DC-E58C-4B77-9F34-D06A4D3B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2" y="2610111"/>
            <a:ext cx="3807189" cy="10558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ECEFAE-8327-4B07-B6EB-953A2E570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2" y="3778628"/>
            <a:ext cx="3807189" cy="10558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05B2F4-2601-4FE0-95EE-5F04C1434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2" y="2047308"/>
            <a:ext cx="1848108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4A83-AF5A-40E4-88E9-AAE0CCF3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1E381A-F2E2-4DF6-BA78-75AE3B440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분포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D8B4B-B7D4-4B6E-B1A5-3D4CD0BF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356152"/>
            <a:ext cx="2644197" cy="1719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4697C-E936-45A3-8918-05FC07C0A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9" y="1446115"/>
            <a:ext cx="2644197" cy="1842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F2833D-7337-4876-B00F-56D38566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1446114"/>
            <a:ext cx="2931942" cy="1842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176584-7118-4727-9A6E-3DA0E00A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3363689"/>
            <a:ext cx="2931942" cy="1728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86E5CC-0D49-48C0-A831-942DF978B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64" y="5167163"/>
            <a:ext cx="2644197" cy="1573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9E1A7-3669-4E34-8108-E6A111AD264B}"/>
              </a:ext>
            </a:extLst>
          </p:cNvPr>
          <p:cNvSpPr txBox="1"/>
          <p:nvPr/>
        </p:nvSpPr>
        <p:spPr>
          <a:xfrm>
            <a:off x="8049237" y="3022132"/>
            <a:ext cx="262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표준 정규분포를 이루는 데이터가 거의 없음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3888D98-D680-4ECD-AD40-031E0B60487E}"/>
              </a:ext>
            </a:extLst>
          </p:cNvPr>
          <p:cNvSpPr/>
          <p:nvPr/>
        </p:nvSpPr>
        <p:spPr>
          <a:xfrm>
            <a:off x="6950280" y="3089434"/>
            <a:ext cx="746620" cy="5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">
  <a:themeElements>
    <a:clrScheme name="사용자 지정 1">
      <a:dk1>
        <a:srgbClr val="8A713B"/>
      </a:dk1>
      <a:lt1>
        <a:srgbClr val="EDD8AB"/>
      </a:lt1>
      <a:dk2>
        <a:srgbClr val="60981D"/>
      </a:dk2>
      <a:lt2>
        <a:srgbClr val="9FB700"/>
      </a:lt2>
      <a:accent1>
        <a:srgbClr val="8A713B"/>
      </a:accent1>
      <a:accent2>
        <a:srgbClr val="60981D"/>
      </a:accent2>
      <a:accent3>
        <a:srgbClr val="9FB700"/>
      </a:accent3>
      <a:accent4>
        <a:srgbClr val="DCB665"/>
      </a:accent4>
      <a:accent5>
        <a:srgbClr val="EDD8AB"/>
      </a:accent5>
      <a:accent6>
        <a:srgbClr val="FFFFFF"/>
      </a:accent6>
      <a:hlink>
        <a:srgbClr val="0563C1"/>
      </a:hlink>
      <a:folHlink>
        <a:srgbClr val="954F72"/>
      </a:folHlink>
    </a:clrScheme>
    <a:fontScheme name="eco">
      <a:majorFont>
        <a:latin typeface="210 하얀바람 B"/>
        <a:ea typeface="210 하얀바람 B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o" id="{A3131CF0-3114-46EB-BAC6-16367F25B4DE}" vid="{A2004E72-5A11-4E01-BC98-8EA4BF1057A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</Template>
  <TotalTime>4148</TotalTime>
  <Words>882</Words>
  <Application>Microsoft Office PowerPoint</Application>
  <PresentationFormat>와이드스크린</PresentationFormat>
  <Paragraphs>225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210 하얀바람 B</vt:lpstr>
      <vt:lpstr>-apple-system</vt:lpstr>
      <vt:lpstr>HY견고딕</vt:lpstr>
      <vt:lpstr>HY동녘M</vt:lpstr>
      <vt:lpstr>굴림</vt:lpstr>
      <vt:lpstr>나눔고딕</vt:lpstr>
      <vt:lpstr>맑은 고딕</vt:lpstr>
      <vt:lpstr>Arial</vt:lpstr>
      <vt:lpstr>Wingdings</vt:lpstr>
      <vt:lpstr>eco</vt:lpstr>
      <vt:lpstr>재활용도움센터 위치 선정</vt:lpstr>
      <vt:lpstr>Index</vt:lpstr>
      <vt:lpstr>문제현황</vt:lpstr>
      <vt:lpstr>문제현황</vt:lpstr>
      <vt:lpstr>문제현황</vt:lpstr>
      <vt:lpstr>데이터 수집</vt:lpstr>
      <vt:lpstr>데이터 수집</vt:lpstr>
      <vt:lpstr>데이터 전처리</vt:lpstr>
      <vt:lpstr>데이터 분석</vt:lpstr>
      <vt:lpstr>MODEL</vt:lpstr>
      <vt:lpstr>MODEL</vt:lpstr>
      <vt:lpstr>MODEL</vt:lpstr>
      <vt:lpstr>MODEL</vt:lpstr>
      <vt:lpstr>MODEL</vt:lpstr>
      <vt:lpstr>재활용도움센터 위치선정</vt:lpstr>
      <vt:lpstr>지역별 군집화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기대효과 및 한계점</vt:lpstr>
      <vt:lpstr>출처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Mki;엠키</dc:creator>
  <cp:lastModifiedBy>ICT01_02</cp:lastModifiedBy>
  <cp:revision>245</cp:revision>
  <dcterms:created xsi:type="dcterms:W3CDTF">2016-06-09T02:22:43Z</dcterms:created>
  <dcterms:modified xsi:type="dcterms:W3CDTF">2020-01-23T02:44:50Z</dcterms:modified>
</cp:coreProperties>
</file>